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316" r:id="rId5"/>
    <p:sldId id="317" r:id="rId6"/>
    <p:sldId id="318" r:id="rId7"/>
    <p:sldId id="319" r:id="rId8"/>
    <p:sldId id="320" r:id="rId9"/>
    <p:sldId id="321" r:id="rId10"/>
    <p:sldId id="332" r:id="rId11"/>
    <p:sldId id="333" r:id="rId12"/>
    <p:sldId id="334" r:id="rId13"/>
    <p:sldId id="335" r:id="rId14"/>
    <p:sldId id="302" r:id="rId15"/>
    <p:sldId id="303" r:id="rId16"/>
    <p:sldId id="322" r:id="rId17"/>
    <p:sldId id="323" r:id="rId18"/>
    <p:sldId id="306" r:id="rId19"/>
    <p:sldId id="324" r:id="rId20"/>
    <p:sldId id="325" r:id="rId21"/>
    <p:sldId id="326" r:id="rId22"/>
    <p:sldId id="327" r:id="rId23"/>
    <p:sldId id="328" r:id="rId24"/>
    <p:sldId id="304" r:id="rId25"/>
    <p:sldId id="309" r:id="rId26"/>
    <p:sldId id="329" r:id="rId27"/>
    <p:sldId id="330" r:id="rId28"/>
    <p:sldId id="336" r:id="rId29"/>
    <p:sldId id="311" r:id="rId30"/>
    <p:sldId id="331" r:id="rId31"/>
    <p:sldId id="313" r:id="rId32"/>
    <p:sldId id="312" r:id="rId33"/>
    <p:sldId id="259" r:id="rId34"/>
    <p:sldId id="31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EFA"/>
    <a:srgbClr val="450701"/>
    <a:srgbClr val="9F1203"/>
    <a:srgbClr val="630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82893" autoAdjust="0"/>
  </p:normalViewPr>
  <p:slideViewPr>
    <p:cSldViewPr snapToGrid="0">
      <p:cViewPr varScale="1">
        <p:scale>
          <a:sx n="97" d="100"/>
          <a:sy n="97" d="100"/>
        </p:scale>
        <p:origin x="72" y="4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1A3C-74FD-4AA1-869D-46804F51AE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5404-E593-4F60-9C94-8D0BD0A0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Uber – begin commercial operations in 2023 in LA, Texas and Melbourne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05404-E593-4F60-9C94-8D0BD0A0B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1-Mr  is Doppler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05404-E593-4F60-9C94-8D0BD0A0B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05404-E593-4F60-9C94-8D0BD0A0B7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8EDF2A-09F6-4A2E-ADC8-C5473C8AA02C}"/>
              </a:ext>
            </a:extLst>
          </p:cNvPr>
          <p:cNvSpPr/>
          <p:nvPr userDrawn="1"/>
        </p:nvSpPr>
        <p:spPr>
          <a:xfrm>
            <a:off x="0" y="6176963"/>
            <a:ext cx="12192000" cy="6810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A2422-8909-4D34-AA35-5BE5EBFE0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00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D78A8-E253-4148-8488-84D8020BC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161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A4C0E-F771-428A-8FF4-37119064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3AB7-D3AD-44E1-BF1A-913C53C34D66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651A7-CFA3-4856-8EAD-AA550A3A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53C0-CE54-48C5-B876-437C3A7C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90DCD-0338-4AE8-95CD-94D5DB55C18C}"/>
              </a:ext>
            </a:extLst>
          </p:cNvPr>
          <p:cNvSpPr/>
          <p:nvPr userDrawn="1"/>
        </p:nvSpPr>
        <p:spPr>
          <a:xfrm>
            <a:off x="605162" y="3541437"/>
            <a:ext cx="10981675" cy="16836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002060"/>
              </a:gs>
              <a:gs pos="42000">
                <a:srgbClr val="0070C0"/>
              </a:gs>
              <a:gs pos="82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2DE14-5DE6-442F-BF71-B07616185608}"/>
              </a:ext>
            </a:extLst>
          </p:cNvPr>
          <p:cNvSpPr/>
          <p:nvPr userDrawn="1"/>
        </p:nvSpPr>
        <p:spPr>
          <a:xfrm rot="10800000">
            <a:off x="605162" y="3746849"/>
            <a:ext cx="10981674" cy="162095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002060"/>
              </a:gs>
              <a:gs pos="42000">
                <a:srgbClr val="0070C0"/>
              </a:gs>
              <a:gs pos="82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494323-3F99-4755-A81A-E1F06B4430D2}"/>
              </a:ext>
            </a:extLst>
          </p:cNvPr>
          <p:cNvCxnSpPr/>
          <p:nvPr userDrawn="1"/>
        </p:nvCxnSpPr>
        <p:spPr>
          <a:xfrm>
            <a:off x="0" y="1020932"/>
            <a:ext cx="1219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3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52FD-8C6F-4E0B-8F02-3EB5E59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6DD39-199C-4896-BB96-E4CB4E868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1598E-C04F-49A6-A63B-4387194D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713F-8D8C-4172-B8A5-94EF8FE4A7DD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9776-1E7D-44B9-A3F0-E5DE2397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1EF0-FE3A-4806-9A6B-B64C163E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1C4BE-A782-4BB1-94AE-B4D33BE0C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50FF0-F114-46F2-9DB0-F154FEAD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7D76-9490-487F-B06E-755D87A0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CF44-6635-47B5-9F68-E939C1341003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5DDD0-ADAF-4566-8216-E4C7F1C1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B856-AAFD-4742-A43F-87D10FE6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B7E495-585C-4296-9354-27FF232B7430}"/>
              </a:ext>
            </a:extLst>
          </p:cNvPr>
          <p:cNvSpPr/>
          <p:nvPr userDrawn="1"/>
        </p:nvSpPr>
        <p:spPr>
          <a:xfrm>
            <a:off x="0" y="6176963"/>
            <a:ext cx="12192000" cy="6810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2CD55-9C8C-45D1-AD14-A87F7D16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13"/>
            <a:ext cx="10515600" cy="68244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B293-A9BF-4C39-BFFD-06F72499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48"/>
            <a:ext cx="10515600" cy="4587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229B-42BD-4FAC-9357-DB837532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B51B-BD2F-4AA3-858A-5314D8402A39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F42F-4419-4598-BACF-B310CC7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D636B-88C4-448F-8A0D-C0333563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5946DD-4184-4070-8462-06334218A7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7BF30-43F1-4CA4-A474-224436C0D8D7}"/>
              </a:ext>
            </a:extLst>
          </p:cNvPr>
          <p:cNvCxnSpPr/>
          <p:nvPr userDrawn="1"/>
        </p:nvCxnSpPr>
        <p:spPr>
          <a:xfrm>
            <a:off x="436486" y="1100827"/>
            <a:ext cx="1131902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E117A9-62FB-4FD9-9AF7-FAE01DB3B07B}"/>
              </a:ext>
            </a:extLst>
          </p:cNvPr>
          <p:cNvSpPr txBox="1">
            <a:spLocks/>
          </p:cNvSpPr>
          <p:nvPr userDrawn="1"/>
        </p:nvSpPr>
        <p:spPr>
          <a:xfrm>
            <a:off x="838200" y="249713"/>
            <a:ext cx="10515600" cy="68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3256A-7AD1-448B-AF1C-C3528C6C8A29}"/>
              </a:ext>
            </a:extLst>
          </p:cNvPr>
          <p:cNvCxnSpPr/>
          <p:nvPr userDrawn="1"/>
        </p:nvCxnSpPr>
        <p:spPr>
          <a:xfrm>
            <a:off x="436486" y="1100827"/>
            <a:ext cx="11319029" cy="0"/>
          </a:xfrm>
          <a:prstGeom prst="line">
            <a:avLst/>
          </a:prstGeom>
          <a:ln w="38100">
            <a:solidFill>
              <a:srgbClr val="9F120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3E25E2D-CEB9-49E4-A7F4-F1DBA17C4EAC}"/>
              </a:ext>
            </a:extLst>
          </p:cNvPr>
          <p:cNvSpPr/>
          <p:nvPr userDrawn="1"/>
        </p:nvSpPr>
        <p:spPr>
          <a:xfrm>
            <a:off x="0" y="6176963"/>
            <a:ext cx="12192000" cy="681036"/>
          </a:xfrm>
          <a:prstGeom prst="rect">
            <a:avLst/>
          </a:prstGeom>
          <a:solidFill>
            <a:srgbClr val="630A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07318-59F9-4DF9-A42C-4899A174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9BB78-326A-4A93-9CA3-EEE9C0FB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2B6A-35D1-482F-A9E4-DC3A8DE6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AF76-8196-4682-9B4D-3762E0EB92C3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02FD-FD60-4D04-A516-B9B6B492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36D3D-D399-41E6-9ED4-B87620E4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AD3D-16E1-4FA0-A145-A732D32C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D70F-854E-4945-B3EB-121EF8B50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DD226-70F6-4C83-B784-23A14644D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FA65B-C717-48B6-9F32-A763288D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91E-0598-4C30-B90D-E5DE66597008}" type="datetime1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5C014-A058-4874-BD0C-87DCF38A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930B4-100A-4182-B6BB-A06BA014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B0FA-3FE8-49F0-AAE6-A9B552AD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0520C-9A43-4DE6-BCF1-9881D07C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3833B-34D0-4A93-B226-84B4C34DD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E31CF-7128-4577-BBEE-D220FBDFB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28212-1EBF-45E8-8587-B3712A767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530BB-441E-4D71-9E6A-2270B214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42E8-40C3-41BB-B4C7-A09DF7C52054}" type="datetime1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AE9F9-A7DB-490B-8095-BBC5E964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9DA2C-571E-4B34-8294-3C7C1C7B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D2D1D1-B5B4-4D53-9E60-A26DF6C6D1F6}"/>
              </a:ext>
            </a:extLst>
          </p:cNvPr>
          <p:cNvSpPr/>
          <p:nvPr userDrawn="1"/>
        </p:nvSpPr>
        <p:spPr>
          <a:xfrm>
            <a:off x="0" y="6176963"/>
            <a:ext cx="12192000" cy="6810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DEED5-1D07-40D4-AE7E-5472B34E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E0C6D-098D-4461-A4CF-B6A11A36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871-7EF4-4E0E-BFC0-F26A23C0C617}" type="datetime1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50E13-9722-4BF0-927D-08617FDA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E9E15-D93B-4BEF-A597-D8A5BF86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5946DD-4184-4070-8462-06334218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3724C-EEE4-439C-9F78-E47C6BF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0E25-D548-4E06-A2C7-7BDCBFD88F8F}" type="datetime1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09461-AAC6-4122-8B95-08A6928C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03F1E-8397-4F6E-B96B-1611FB73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963-9CB9-4DE0-A5D4-BCA4DD24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C816-723F-40D4-8460-732E8E2D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8BF49-044D-4292-B210-860ACD1AE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63298-7AC2-4F1E-8895-D85C65D0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BD74-6B1A-4AF1-BC03-5E4E7BAB97A0}" type="datetime1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DE07D-CC4B-415D-B3AC-682A0EAC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1FB07-CC46-41F7-BA58-93BFD390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32F6-B6C7-4344-BE69-7B4C8C79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C81C5-00EA-4E42-892A-965D780C4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35803-FBB0-43E2-885B-9E247303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8EB5-3171-4E62-A31E-AF21CEDE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3C9-F68C-4B95-8B27-430C0E73EE0A}" type="datetime1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62C52-1CE9-4260-AD87-111D5012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0C70-5D67-40E7-A89B-6089EBA0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3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0BDB9-E9A8-43CC-9EDB-8341B5B5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710DE-83C6-4937-AB36-E3E33483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3C24-DABA-4024-AED7-3F3526582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4F93C-B2C4-4AB3-BF64-E6AD2952805B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80E60-6F9C-4EF3-AE88-F78990047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331B3-782F-4F73-9C15-949EB1686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946DD-4184-4070-8462-06334218A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5" Type="http://schemas.openxmlformats.org/officeDocument/2006/relationships/image" Target="../media/image94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63" Type="http://schemas.openxmlformats.org/officeDocument/2006/relationships/image" Target="../media/image103.png"/><Relationship Id="rId68" Type="http://schemas.openxmlformats.org/officeDocument/2006/relationships/image" Target="../media/image108.png"/><Relationship Id="rId46" Type="http://schemas.openxmlformats.org/officeDocument/2006/relationships/image" Target="../media/image84.png"/><Relationship Id="rId38" Type="http://schemas.openxmlformats.org/officeDocument/2006/relationships/image" Target="../media/image76.png"/><Relationship Id="rId59" Type="http://schemas.openxmlformats.org/officeDocument/2006/relationships/image" Target="../media/image98.png"/><Relationship Id="rId67" Type="http://schemas.openxmlformats.org/officeDocument/2006/relationships/image" Target="../media/image107.png"/><Relationship Id="rId62" Type="http://schemas.openxmlformats.org/officeDocument/2006/relationships/image" Target="../media/image102.png"/><Relationship Id="rId7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8" Type="http://schemas.openxmlformats.org/officeDocument/2006/relationships/image" Target="../media/image97.png"/><Relationship Id="rId45" Type="http://schemas.openxmlformats.org/officeDocument/2006/relationships/image" Target="../media/image83.png"/><Relationship Id="rId66" Type="http://schemas.openxmlformats.org/officeDocument/2006/relationships/image" Target="../media/image106.png"/><Relationship Id="rId57" Type="http://schemas.openxmlformats.org/officeDocument/2006/relationships/image" Target="../media/image96.png"/><Relationship Id="rId61" Type="http://schemas.openxmlformats.org/officeDocument/2006/relationships/image" Target="../media/image101.png"/><Relationship Id="rId10" Type="http://schemas.openxmlformats.org/officeDocument/2006/relationships/image" Target="../media/image470.png"/><Relationship Id="rId60" Type="http://schemas.openxmlformats.org/officeDocument/2006/relationships/image" Target="../media/image99.png"/><Relationship Id="rId65" Type="http://schemas.openxmlformats.org/officeDocument/2006/relationships/image" Target="../media/image105.png"/><Relationship Id="rId56" Type="http://schemas.openxmlformats.org/officeDocument/2006/relationships/image" Target="../media/image95.png"/><Relationship Id="rId35" Type="http://schemas.openxmlformats.org/officeDocument/2006/relationships/image" Target="../media/image73.png"/><Relationship Id="rId64" Type="http://schemas.openxmlformats.org/officeDocument/2006/relationships/image" Target="../media/image104.png"/><Relationship Id="rId6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18" Type="http://schemas.openxmlformats.org/officeDocument/2006/relationships/image" Target="../media/image73.png"/><Relationship Id="rId26" Type="http://schemas.openxmlformats.org/officeDocument/2006/relationships/image" Target="../media/image112.png"/><Relationship Id="rId3" Type="http://schemas.openxmlformats.org/officeDocument/2006/relationships/image" Target="../media/image48.png"/><Relationship Id="rId21" Type="http://schemas.openxmlformats.org/officeDocument/2006/relationships/image" Target="../media/image76.png"/><Relationship Id="rId7" Type="http://schemas.openxmlformats.org/officeDocument/2006/relationships/image" Target="../media/image104.png"/><Relationship Id="rId12" Type="http://schemas.openxmlformats.org/officeDocument/2006/relationships/image" Target="../media/image50.png"/><Relationship Id="rId17" Type="http://schemas.openxmlformats.org/officeDocument/2006/relationships/image" Target="../media/image97.png"/><Relationship Id="rId25" Type="http://schemas.openxmlformats.org/officeDocument/2006/relationships/image" Target="../media/image88.png"/><Relationship Id="rId2" Type="http://schemas.openxmlformats.org/officeDocument/2006/relationships/image" Target="../media/image470.png"/><Relationship Id="rId16" Type="http://schemas.openxmlformats.org/officeDocument/2006/relationships/image" Target="../media/image96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99.png"/><Relationship Id="rId5" Type="http://schemas.openxmlformats.org/officeDocument/2006/relationships/image" Target="../media/image102.png"/><Relationship Id="rId15" Type="http://schemas.openxmlformats.org/officeDocument/2006/relationships/image" Target="../media/image95.png"/><Relationship Id="rId23" Type="http://schemas.openxmlformats.org/officeDocument/2006/relationships/image" Target="../media/image98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94.png"/><Relationship Id="rId22" Type="http://schemas.openxmlformats.org/officeDocument/2006/relationships/image" Target="../media/image85.png"/><Relationship Id="rId27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80E9-4794-4BF7-A537-EAEECFB8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14" y="1371960"/>
            <a:ext cx="11540971" cy="2057040"/>
          </a:xfrm>
        </p:spPr>
        <p:txBody>
          <a:bodyPr>
            <a:normAutofit/>
          </a:bodyPr>
          <a:lstStyle/>
          <a:p>
            <a:r>
              <a:rPr lang="en-US" b="1" dirty="0"/>
              <a:t>Long Duration </a:t>
            </a:r>
            <a:r>
              <a:rPr lang="en-US" b="1" dirty="0" err="1"/>
              <a:t>Aeroacoustic</a:t>
            </a:r>
            <a:r>
              <a:rPr lang="en-US" b="1" dirty="0"/>
              <a:t> Simulation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3CA14-3FE0-4983-BEA6-97B7129D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143A99-3C79-4F74-B071-D8DE1F80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955" y="4412202"/>
            <a:ext cx="10436088" cy="129100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Dilhara Jayasundara</a:t>
            </a:r>
          </a:p>
          <a:p>
            <a:pPr algn="l"/>
            <a:r>
              <a:rPr lang="en-US" dirty="0"/>
              <a:t>Advisor: Dr. James </a:t>
            </a:r>
            <a:r>
              <a:rPr lang="en-US" dirty="0" err="1"/>
              <a:t>Baeder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4509C9-65B8-4B17-A8E0-F29616AAEB78}"/>
              </a:ext>
            </a:extLst>
          </p:cNvPr>
          <p:cNvSpPr txBox="1">
            <a:spLocks/>
          </p:cNvSpPr>
          <p:nvPr/>
        </p:nvSpPr>
        <p:spPr>
          <a:xfrm>
            <a:off x="1396448" y="211164"/>
            <a:ext cx="9790044" cy="697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AMSC/CMSC-663 – Project Proposal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700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23E2-A4D4-40BF-8580-1F02D7C1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Farassat’s</a:t>
            </a:r>
            <a:r>
              <a:rPr lang="en-US" dirty="0"/>
              <a:t> Formulation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85D8B-0B21-488F-A0AA-2FAB88852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Loading acoustic pressure,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Using					   (proven by differentiating both sides)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8FA99-B71A-4DFE-9881-BC046D6B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003AC-26EE-48D2-B8E4-2059C9B3A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81" y="1890249"/>
            <a:ext cx="7400205" cy="710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8F184-CC2D-477C-B87C-DCEA7285E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410" y="2994633"/>
            <a:ext cx="3675408" cy="612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551876-644A-4039-BBEE-CD0BA85A0F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41" b="51947"/>
          <a:stretch/>
        </p:blipFill>
        <p:spPr>
          <a:xfrm>
            <a:off x="2187040" y="4045650"/>
            <a:ext cx="6982761" cy="5502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D426D3B-68F9-44BD-8686-2D35E857F2F6}"/>
              </a:ext>
            </a:extLst>
          </p:cNvPr>
          <p:cNvGrpSpPr/>
          <p:nvPr/>
        </p:nvGrpSpPr>
        <p:grpSpPr>
          <a:xfrm>
            <a:off x="2110696" y="4925916"/>
            <a:ext cx="7970608" cy="594878"/>
            <a:chOff x="958604" y="3997767"/>
            <a:chExt cx="7970608" cy="5948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4365A3-4E77-4A94-A97D-9B50531DA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8053" r="2741"/>
            <a:stretch/>
          </p:blipFill>
          <p:spPr>
            <a:xfrm>
              <a:off x="1946451" y="3997767"/>
              <a:ext cx="6982761" cy="59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35D438-A9A0-4A34-BBAC-19BE26D14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004" b="61407"/>
            <a:stretch/>
          </p:blipFill>
          <p:spPr>
            <a:xfrm>
              <a:off x="958604" y="4027455"/>
              <a:ext cx="1363839" cy="44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9E52-0281-481A-B33E-A45AD3D9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Farassat’s</a:t>
            </a:r>
            <a:r>
              <a:rPr lang="en-US" dirty="0"/>
              <a:t> Formulation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1323-750A-424E-86C3-4F65D195B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431"/>
            <a:ext cx="10515600" cy="1281999"/>
          </a:xfrm>
        </p:spPr>
        <p:txBody>
          <a:bodyPr>
            <a:normAutofit/>
          </a:bodyPr>
          <a:lstStyle/>
          <a:p>
            <a:r>
              <a:rPr lang="en-US" dirty="0"/>
              <a:t>The observer time derivative needs to be taken numerically</a:t>
            </a:r>
          </a:p>
          <a:p>
            <a:pPr lvl="2"/>
            <a:r>
              <a:rPr lang="en-US" sz="1600" dirty="0"/>
              <a:t>Increases the execution time on computer</a:t>
            </a:r>
          </a:p>
          <a:p>
            <a:pPr lvl="2"/>
            <a:r>
              <a:rPr lang="en-US" sz="1600" dirty="0"/>
              <a:t>Reduces accuracy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5E3A4-365F-4F37-840D-BF5885F1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ADE5B-9CA9-4C10-8E8B-6C62AF6A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94" y="1781455"/>
            <a:ext cx="6875017" cy="630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D5FA9A-6A7C-4189-9F54-3473878484C0}"/>
                  </a:ext>
                </a:extLst>
              </p:cNvPr>
              <p:cNvSpPr txBox="1"/>
              <p:nvPr/>
            </p:nvSpPr>
            <p:spPr>
              <a:xfrm>
                <a:off x="3049781" y="2454284"/>
                <a:ext cx="8793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local angle between surface normal and radiation direction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at emission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D5FA9A-6A7C-4189-9F54-347387848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781" y="2454284"/>
                <a:ext cx="8793018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4C737FC-E2D4-4F9C-B49F-1CCCAC9938C2}"/>
              </a:ext>
            </a:extLst>
          </p:cNvPr>
          <p:cNvSpPr/>
          <p:nvPr/>
        </p:nvSpPr>
        <p:spPr>
          <a:xfrm>
            <a:off x="838200" y="1295753"/>
            <a:ext cx="84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with thickness acoustic pressure we can convert this to retarded time,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8D65FC-6A39-4050-85B0-C2D826F43CCA}"/>
              </a:ext>
            </a:extLst>
          </p:cNvPr>
          <p:cNvSpPr/>
          <p:nvPr/>
        </p:nvSpPr>
        <p:spPr>
          <a:xfrm>
            <a:off x="909961" y="3027092"/>
            <a:ext cx="84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Combining formulae for thickness and loading acoustic pressure,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0C1E1C-7377-426C-B8A8-4EE1374C3DBF}"/>
              </a:ext>
            </a:extLst>
          </p:cNvPr>
          <p:cNvGrpSpPr/>
          <p:nvPr/>
        </p:nvGrpSpPr>
        <p:grpSpPr>
          <a:xfrm>
            <a:off x="909961" y="3674547"/>
            <a:ext cx="11282039" cy="1112250"/>
            <a:chOff x="909961" y="3674547"/>
            <a:chExt cx="11282039" cy="11122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DEE4D3D-E71E-42D5-B3FA-739E8C7BE8F2}"/>
                </a:ext>
              </a:extLst>
            </p:cNvPr>
            <p:cNvGrpSpPr/>
            <p:nvPr/>
          </p:nvGrpSpPr>
          <p:grpSpPr>
            <a:xfrm>
              <a:off x="1056562" y="3769930"/>
              <a:ext cx="10222397" cy="528909"/>
              <a:chOff x="1012135" y="1328645"/>
              <a:chExt cx="10222397" cy="52890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4E9858C-81B1-4D36-9E99-76E7ECDA55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67131"/>
              <a:stretch/>
            </p:blipFill>
            <p:spPr>
              <a:xfrm>
                <a:off x="1012135" y="1462687"/>
                <a:ext cx="6776710" cy="29653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220A842-E43F-42F9-A133-9D7C5EB10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402" t="35807" b="5568"/>
              <a:stretch/>
            </p:blipFill>
            <p:spPr>
              <a:xfrm>
                <a:off x="4823913" y="1328645"/>
                <a:ext cx="6410619" cy="528909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9F2535-D93D-4117-84B5-C9B53F4262A8}"/>
                </a:ext>
              </a:extLst>
            </p:cNvPr>
            <p:cNvSpPr/>
            <p:nvPr/>
          </p:nvSpPr>
          <p:spPr>
            <a:xfrm>
              <a:off x="909961" y="3674547"/>
              <a:ext cx="10587361" cy="8157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9D16B-9CB7-4739-B3D8-FE77F4AF3CAC}"/>
                </a:ext>
              </a:extLst>
            </p:cNvPr>
            <p:cNvSpPr/>
            <p:nvPr/>
          </p:nvSpPr>
          <p:spPr>
            <a:xfrm>
              <a:off x="9763009" y="4509798"/>
              <a:ext cx="24289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Farassat’s</a:t>
              </a:r>
              <a:r>
                <a:rPr lang="en-US" sz="1200" dirty="0"/>
                <a:t> formulation 1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E25B4-E978-4700-8CDA-BAC6E4620063}"/>
              </a:ext>
            </a:extLst>
          </p:cNvPr>
          <p:cNvSpPr/>
          <p:nvPr/>
        </p:nvSpPr>
        <p:spPr>
          <a:xfrm>
            <a:off x="8755173" y="1896208"/>
            <a:ext cx="557504" cy="506166"/>
          </a:xfrm>
          <a:prstGeom prst="rect">
            <a:avLst/>
          </a:prstGeom>
          <a:solidFill>
            <a:srgbClr val="92D050"/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80DB8A-3522-4F23-BEBA-63B38E2D98C4}"/>
              </a:ext>
            </a:extLst>
          </p:cNvPr>
          <p:cNvCxnSpPr/>
          <p:nvPr/>
        </p:nvCxnSpPr>
        <p:spPr>
          <a:xfrm flipV="1">
            <a:off x="9026013" y="1494503"/>
            <a:ext cx="0" cy="62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FDB2DCC-8385-4ECA-BF65-DDB84AABC982}"/>
              </a:ext>
            </a:extLst>
          </p:cNvPr>
          <p:cNvSpPr txBox="1"/>
          <p:nvPr/>
        </p:nvSpPr>
        <p:spPr>
          <a:xfrm>
            <a:off x="8755173" y="1347663"/>
            <a:ext cx="42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85D662-A03E-4ED4-B595-1C424974B245}"/>
              </a:ext>
            </a:extLst>
          </p:cNvPr>
          <p:cNvCxnSpPr/>
          <p:nvPr/>
        </p:nvCxnSpPr>
        <p:spPr>
          <a:xfrm flipV="1">
            <a:off x="9026013" y="1465005"/>
            <a:ext cx="1032387" cy="639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4912C9-3772-45EB-97E9-AF22DA7965B8}"/>
              </a:ext>
            </a:extLst>
          </p:cNvPr>
          <p:cNvSpPr txBox="1"/>
          <p:nvPr/>
        </p:nvSpPr>
        <p:spPr>
          <a:xfrm>
            <a:off x="9522852" y="1624469"/>
            <a:ext cx="42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F433C8C-08A3-4C0F-9F3C-90EA53A0EAD7}"/>
              </a:ext>
            </a:extLst>
          </p:cNvPr>
          <p:cNvSpPr/>
          <p:nvPr/>
        </p:nvSpPr>
        <p:spPr>
          <a:xfrm>
            <a:off x="8869413" y="1854843"/>
            <a:ext cx="345346" cy="2492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46A6E6-E9AD-46CD-BBEC-22F7B055DF00}"/>
                  </a:ext>
                </a:extLst>
              </p:cNvPr>
              <p:cNvSpPr txBox="1"/>
              <p:nvPr/>
            </p:nvSpPr>
            <p:spPr>
              <a:xfrm>
                <a:off x="9010921" y="1649044"/>
                <a:ext cx="424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46A6E6-E9AD-46CD-BBEC-22F7B055D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21" y="1649044"/>
                <a:ext cx="42431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A37C-2E2C-4081-A48C-4D0645EA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Farassat’s</a:t>
            </a:r>
            <a:r>
              <a:rPr lang="en-US" dirty="0"/>
              <a:t> Formulation 1A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76B5C-A24A-4665-A6D2-92D0B969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E6B7C-A8B0-4A84-A582-FE6FCD33E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90" y="2221124"/>
            <a:ext cx="6066914" cy="769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0874A-E725-4BA6-B3FA-2AF699FF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63" y="1405917"/>
            <a:ext cx="2945987" cy="370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13FB2-5E90-4C3A-9D67-888B1AD7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470" y="3100400"/>
            <a:ext cx="1875355" cy="587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0B1078-5CD6-459E-8979-30E5F7C4A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370" y="3814274"/>
            <a:ext cx="7109556" cy="6017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426DAC-81EE-4C22-9BA7-C63D8B347F0C}"/>
              </a:ext>
            </a:extLst>
          </p:cNvPr>
          <p:cNvGrpSpPr/>
          <p:nvPr/>
        </p:nvGrpSpPr>
        <p:grpSpPr>
          <a:xfrm>
            <a:off x="370713" y="5097394"/>
            <a:ext cx="11592687" cy="739090"/>
            <a:chOff x="370713" y="4935216"/>
            <a:chExt cx="11592687" cy="7390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75726C-FFA6-4492-994F-E2A0CC009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2359" b="76927"/>
            <a:stretch/>
          </p:blipFill>
          <p:spPr>
            <a:xfrm>
              <a:off x="370713" y="5054902"/>
              <a:ext cx="3885955" cy="3971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69B727-7E63-4E61-9538-DA4F2B8C67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370" t="60287" r="47206"/>
            <a:stretch/>
          </p:blipFill>
          <p:spPr>
            <a:xfrm>
              <a:off x="9468679" y="4935216"/>
              <a:ext cx="2494721" cy="6836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82DC01-2AB6-4657-83DA-C3D1E4843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79" t="21291" b="35773"/>
            <a:stretch/>
          </p:blipFill>
          <p:spPr>
            <a:xfrm>
              <a:off x="4256668" y="4935216"/>
              <a:ext cx="5332605" cy="73909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6B26ED-E2D7-4D3D-9552-307344C25168}"/>
              </a:ext>
            </a:extLst>
          </p:cNvPr>
          <p:cNvSpPr txBox="1"/>
          <p:nvPr/>
        </p:nvSpPr>
        <p:spPr>
          <a:xfrm>
            <a:off x="838199" y="1814235"/>
            <a:ext cx="586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Taking partial derivative with respect to </a:t>
            </a:r>
            <a:r>
              <a:rPr lang="en-US" i="1" dirty="0"/>
              <a:t>t,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74C95-02CF-49F4-B09C-7F5FFEA58AD8}"/>
              </a:ext>
            </a:extLst>
          </p:cNvPr>
          <p:cNvSpPr txBox="1"/>
          <p:nvPr/>
        </p:nvSpPr>
        <p:spPr>
          <a:xfrm>
            <a:off x="838199" y="4668219"/>
            <a:ext cx="586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the total acoustic pressure can be written as</a:t>
            </a:r>
            <a:r>
              <a:rPr lang="en-US" i="1" dirty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00D6-E6CE-4C63-BBB0-FA225CB4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Farassat’s</a:t>
            </a:r>
            <a:r>
              <a:rPr lang="en-US" dirty="0"/>
              <a:t> Formulation 1A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630C-740D-40BE-80E2-E012956E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source time differentiation,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E2AAB-6D24-4A14-986F-E0179CC5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C40AB-0B4A-4C07-836E-2A7B1509ED57}"/>
                  </a:ext>
                </a:extLst>
              </p:cNvPr>
              <p:cNvSpPr/>
              <p:nvPr/>
            </p:nvSpPr>
            <p:spPr>
              <a:xfrm>
                <a:off x="383219" y="1931026"/>
                <a:ext cx="11425561" cy="2718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algn="just">
                  <a:spcAft>
                    <a:spcPts val="1200"/>
                  </a:spcAft>
                </a:pPr>
                <a:r>
                  <a:rPr lang="en-US" sz="2100" dirty="0"/>
                  <a:t>Thickness acoustic pressure</a:t>
                </a:r>
              </a:p>
              <a:p>
                <a:pPr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acc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))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r>
                  <a:rPr lang="en-US" sz="1900" dirty="0"/>
                  <a:t>	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900" dirty="0"/>
                  <a:t>	</a:t>
                </a:r>
                <a:r>
                  <a:rPr lang="en-US" sz="2100" dirty="0"/>
                  <a:t> Loading acoustic pressure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(1−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𝑟𝑒𝑡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C40AB-0B4A-4C07-836E-2A7B1509E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19" y="1931026"/>
                <a:ext cx="11425561" cy="2718949"/>
              </a:xfrm>
              <a:prstGeom prst="rect">
                <a:avLst/>
              </a:prstGeom>
              <a:blipFill>
                <a:blip r:embed="rId2"/>
                <a:stretch>
                  <a:fillRect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6F49E4-5975-49EF-B78D-8F6115091D5B}"/>
                  </a:ext>
                </a:extLst>
              </p:cNvPr>
              <p:cNvSpPr txBox="1"/>
              <p:nvPr/>
            </p:nvSpPr>
            <p:spPr>
              <a:xfrm>
                <a:off x="6396635" y="5226270"/>
                <a:ext cx="5637321" cy="122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600" dirty="0"/>
                  <a:t>  - Surface velocity relative to the observer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600" dirty="0"/>
                  <a:t>  - Outward unit normal vector of the surface element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/>
                  <a:t>  - Speed of sound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6F49E4-5975-49EF-B78D-8F6115091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35" y="5226270"/>
                <a:ext cx="5637321" cy="1224951"/>
              </a:xfrm>
              <a:prstGeom prst="rect">
                <a:avLst/>
              </a:prstGeom>
              <a:blipFill>
                <a:blip r:embed="rId3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FBE62-35D8-4A74-90D7-2CDB75707B1A}"/>
                  </a:ext>
                </a:extLst>
              </p:cNvPr>
              <p:cNvSpPr txBox="1"/>
              <p:nvPr/>
            </p:nvSpPr>
            <p:spPr>
              <a:xfrm>
                <a:off x="673168" y="5012173"/>
                <a:ext cx="5637321" cy="1439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- Mach number of the source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600" dirty="0"/>
                  <a:t>   - Difference between observer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/>
                  <a:t>) and source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600" dirty="0"/>
                  <a:t>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en-US" sz="1600" dirty="0"/>
                  <a:t>    - Local force acting on the fluid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 - Freestream density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FBE62-35D8-4A74-90D7-2CDB75707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8" y="5012173"/>
                <a:ext cx="5637321" cy="1439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997A23D-2542-4470-8720-C79466C5470E}"/>
              </a:ext>
            </a:extLst>
          </p:cNvPr>
          <p:cNvSpPr/>
          <p:nvPr/>
        </p:nvSpPr>
        <p:spPr>
          <a:xfrm>
            <a:off x="838200" y="2376689"/>
            <a:ext cx="10515601" cy="8157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EC8D37-8B72-4A64-8AD8-E588C5C25BCD}"/>
              </a:ext>
            </a:extLst>
          </p:cNvPr>
          <p:cNvSpPr/>
          <p:nvPr/>
        </p:nvSpPr>
        <p:spPr>
          <a:xfrm>
            <a:off x="838199" y="3872543"/>
            <a:ext cx="10515601" cy="8157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0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B9E7-D236-4B4C-8C96-FC831923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Aeroacoustics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05B9B-3DD9-4A4C-9D64-7B9EBA2D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F6A79-5241-474C-8517-FD2B7BB37780}"/>
                  </a:ext>
                </a:extLst>
              </p:cNvPr>
              <p:cNvSpPr txBox="1"/>
              <p:nvPr/>
            </p:nvSpPr>
            <p:spPr>
              <a:xfrm>
                <a:off x="8569927" y="5421026"/>
                <a:ext cx="2387257" cy="486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𝑂𝐴𝑆𝑃𝐿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20 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𝑚𝑒𝑎𝑛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F6A79-5241-474C-8517-FD2B7BB3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927" y="5421026"/>
                <a:ext cx="2387257" cy="486287"/>
              </a:xfrm>
              <a:prstGeom prst="rect">
                <a:avLst/>
              </a:prstGeom>
              <a:blipFill>
                <a:blip r:embed="rId2"/>
                <a:stretch>
                  <a:fillRect l="-127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521789A-306A-4938-8D43-5344793F3A10}"/>
              </a:ext>
            </a:extLst>
          </p:cNvPr>
          <p:cNvGrpSpPr/>
          <p:nvPr/>
        </p:nvGrpSpPr>
        <p:grpSpPr>
          <a:xfrm>
            <a:off x="8545104" y="1205878"/>
            <a:ext cx="3465198" cy="2805406"/>
            <a:chOff x="7865623" y="1768655"/>
            <a:chExt cx="3465198" cy="2805406"/>
          </a:xfrm>
        </p:grpSpPr>
        <p:pic>
          <p:nvPicPr>
            <p:cNvPr id="6" name="Picture 5" descr="A picture containing bear, bird, large, clock&#10;&#10;Description automatically generated">
              <a:extLst>
                <a:ext uri="{FF2B5EF4-FFF2-40B4-BE49-F238E27FC236}">
                  <a16:creationId xmlns:a16="http://schemas.microsoft.com/office/drawing/2014/main" id="{0AAEC9D9-CB57-422C-9F64-252152CAA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" t="17905" r="958" b="1871"/>
            <a:stretch/>
          </p:blipFill>
          <p:spPr>
            <a:xfrm>
              <a:off x="7865623" y="1768655"/>
              <a:ext cx="3465198" cy="25166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A02697-3C92-400F-870E-7C308725DE68}"/>
                </a:ext>
              </a:extLst>
            </p:cNvPr>
            <p:cNvSpPr txBox="1"/>
            <p:nvPr/>
          </p:nvSpPr>
          <p:spPr>
            <a:xfrm>
              <a:off x="8132781" y="4297062"/>
              <a:ext cx="2930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Sample Source Geometry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D34EE9-0659-4CF9-AC25-50B6FC4ACA86}"/>
              </a:ext>
            </a:extLst>
          </p:cNvPr>
          <p:cNvGrpSpPr/>
          <p:nvPr/>
        </p:nvGrpSpPr>
        <p:grpSpPr>
          <a:xfrm>
            <a:off x="7960659" y="1205878"/>
            <a:ext cx="4140940" cy="3054150"/>
            <a:chOff x="7059632" y="1136829"/>
            <a:chExt cx="4894340" cy="3404621"/>
          </a:xfrm>
        </p:grpSpPr>
        <p:pic>
          <p:nvPicPr>
            <p:cNvPr id="9" name="Picture 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1DA3FE07-1084-4855-9177-9F7CAD1F9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632" y="1136829"/>
              <a:ext cx="4894340" cy="31813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E18FE3-4ABF-4843-962C-0C6A32638E9D}"/>
                </a:ext>
              </a:extLst>
            </p:cNvPr>
            <p:cNvSpPr txBox="1"/>
            <p:nvPr/>
          </p:nvSpPr>
          <p:spPr>
            <a:xfrm>
              <a:off x="8041361" y="4264451"/>
              <a:ext cx="2930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Observer locations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F6813B-7FF4-4E51-9DF3-DE46626FEF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Input data</a:t>
                </a:r>
              </a:p>
              <a:p>
                <a:pPr lvl="2"/>
                <a:r>
                  <a:rPr lang="en-US" dirty="0"/>
                  <a:t>Geometric data of source surfaces</a:t>
                </a:r>
              </a:p>
              <a:p>
                <a:pPr lvl="2"/>
                <a:r>
                  <a:rPr lang="en-US" dirty="0"/>
                  <a:t>Load distribution as surface pressure</a:t>
                </a:r>
              </a:p>
              <a:p>
                <a:pPr lvl="2"/>
                <a:r>
                  <a:rPr lang="en-US" dirty="0"/>
                  <a:t>Flow conditions</a:t>
                </a:r>
              </a:p>
              <a:p>
                <a:pPr lvl="4"/>
                <a:r>
                  <a:rPr lang="en-US" dirty="0"/>
                  <a:t>Freestream velocity</a:t>
                </a:r>
              </a:p>
              <a:p>
                <a:pPr lvl="4"/>
                <a:r>
                  <a:rPr lang="en-US" dirty="0"/>
                  <a:t>Freestream density &amp; pressure</a:t>
                </a:r>
              </a:p>
              <a:p>
                <a:pPr lvl="2"/>
                <a:r>
                  <a:rPr lang="en-US" dirty="0"/>
                  <a:t>Observer locations</a:t>
                </a:r>
              </a:p>
              <a:p>
                <a:r>
                  <a:rPr lang="en-US" dirty="0"/>
                  <a:t>Output data</a:t>
                </a:r>
              </a:p>
              <a:p>
                <a:pPr lvl="2"/>
                <a:r>
                  <a:rPr lang="en-US" dirty="0"/>
                  <a:t>Acoustic pressure at observer locations as a function of time</a:t>
                </a:r>
              </a:p>
              <a:p>
                <a:pPr lvl="4"/>
                <a:r>
                  <a:rPr lang="en-US" dirty="0"/>
                  <a:t>Thickness,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lvl="4"/>
                <a:r>
                  <a:rPr lang="en-US" dirty="0"/>
                  <a:t>Loading,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Post processing</a:t>
                </a:r>
              </a:p>
              <a:p>
                <a:pPr lvl="2"/>
                <a:r>
                  <a:rPr lang="en-US" dirty="0"/>
                  <a:t>Overall Sound Pressure Level (OASPL) in dB </a:t>
                </a:r>
              </a:p>
              <a:p>
                <a:pPr lvl="2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F6813B-7FF4-4E51-9DF3-DE46626FE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0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B126-8F04-4F5E-894C-C1AB7544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ACUM</a:t>
            </a:r>
            <a:r>
              <a:rPr lang="en-US" baseline="30000" dirty="0"/>
              <a:t>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3915-7E2D-4304-B3FD-7985639C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104"/>
            <a:ext cx="10515600" cy="490360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Aeroacoustic</a:t>
            </a:r>
            <a:r>
              <a:rPr lang="en-US" dirty="0"/>
              <a:t> Code of the University of Maryland</a:t>
            </a:r>
          </a:p>
          <a:p>
            <a:r>
              <a:rPr lang="en-US" dirty="0"/>
              <a:t>Two versions available</a:t>
            </a:r>
          </a:p>
          <a:p>
            <a:pPr lvl="2"/>
            <a:r>
              <a:rPr lang="en-US" b="1" dirty="0"/>
              <a:t>Forward in time </a:t>
            </a:r>
            <a:r>
              <a:rPr lang="en-US" dirty="0"/>
              <a:t>approach and </a:t>
            </a:r>
            <a:r>
              <a:rPr lang="en-US" b="1" dirty="0"/>
              <a:t>double time loop</a:t>
            </a:r>
            <a:r>
              <a:rPr lang="en-US" dirty="0"/>
              <a:t> for retarded time calculation</a:t>
            </a:r>
          </a:p>
          <a:p>
            <a:pPr lvl="2"/>
            <a:r>
              <a:rPr lang="en-US" dirty="0"/>
              <a:t>Both rely on periodicity of input and output</a:t>
            </a:r>
          </a:p>
          <a:p>
            <a:pPr lvl="2"/>
            <a:r>
              <a:rPr lang="en-US" dirty="0"/>
              <a:t>Can compute acoustic pressure time history for 1 rotor/propeller revolution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ACUM-1</a:t>
            </a:r>
          </a:p>
          <a:p>
            <a:pPr lvl="4"/>
            <a:r>
              <a:rPr lang="en-US" dirty="0"/>
              <a:t>Restricted to blade geometries</a:t>
            </a:r>
          </a:p>
          <a:p>
            <a:pPr lvl="4"/>
            <a:r>
              <a:rPr lang="en-US" dirty="0"/>
              <a:t>Uses Blade Element Momentum Theory for blade load calculations</a:t>
            </a:r>
          </a:p>
          <a:p>
            <a:pPr lvl="4"/>
            <a:r>
              <a:rPr lang="en-US" dirty="0"/>
              <a:t>Compact chord approximation – spanwise change in loading</a:t>
            </a:r>
          </a:p>
          <a:p>
            <a:pPr lvl="2"/>
            <a:r>
              <a:rPr lang="en-US" dirty="0"/>
              <a:t>ACUM-2</a:t>
            </a:r>
          </a:p>
          <a:p>
            <a:pPr lvl="4"/>
            <a:r>
              <a:rPr lang="en-US" dirty="0"/>
              <a:t>No restrictions on geometry</a:t>
            </a:r>
          </a:p>
          <a:p>
            <a:pPr lvl="4"/>
            <a:r>
              <a:rPr lang="en-US" dirty="0"/>
              <a:t>Uses CFD for load calculations</a:t>
            </a:r>
          </a:p>
          <a:p>
            <a:pPr lvl="4"/>
            <a:r>
              <a:rPr lang="en-US" dirty="0"/>
              <a:t>Enables use of GPUs for observer and element parallelization</a:t>
            </a:r>
          </a:p>
          <a:p>
            <a:pPr lvl="4"/>
            <a:r>
              <a:rPr lang="en-US" dirty="0"/>
              <a:t>Time-step parallelization not possible due to </a:t>
            </a:r>
            <a:r>
              <a:rPr lang="en-US" b="1" dirty="0"/>
              <a:t>double time loop</a:t>
            </a:r>
          </a:p>
          <a:p>
            <a:pPr lvl="4"/>
            <a:r>
              <a:rPr lang="en-US" b="1" dirty="0"/>
              <a:t>Memory limitations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0A784-0F55-464A-B1EC-BB8DDF70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4FCD-F658-4DC4-BBA4-7D2B5656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Forward in Time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85391-8204-4439-9151-9FE9AA682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element = 1:N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e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accent1"/>
                    </a:solidFill>
                  </a:rPr>
                  <a:t>for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source time step = 1:N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t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compute acoustic pressure, </a:t>
                </a:r>
                <a:r>
                  <a:rPr lang="en-US" b="1" i="1" dirty="0"/>
                  <a:t>p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compute observer time, </a:t>
                </a:r>
                <a:r>
                  <a:rPr lang="en-US" b="1" i="1" dirty="0"/>
                  <a:t>t</a:t>
                </a:r>
              </a:p>
              <a:p>
                <a:pPr marL="0" indent="0">
                  <a:buNone/>
                </a:pPr>
                <a:r>
                  <a:rPr lang="en-US" dirty="0"/>
                  <a:t>  	</a:t>
                </a:r>
                <a:r>
                  <a:rPr lang="en-US" dirty="0">
                    <a:solidFill>
                      <a:schemeClr val="accent1"/>
                    </a:solidFill>
                  </a:rPr>
                  <a:t>end</a:t>
                </a:r>
              </a:p>
              <a:p>
                <a:pPr marL="0" indent="0">
                  <a:buNone/>
                </a:pPr>
                <a:r>
                  <a:rPr lang="en-US" dirty="0"/>
                  <a:t>         	</a:t>
                </a:r>
                <a:r>
                  <a:rPr lang="en-US" dirty="0">
                    <a:solidFill>
                      <a:schemeClr val="accent1"/>
                    </a:solidFill>
                  </a:rPr>
                  <a:t>for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observer time step = 1:N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t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map to source time,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compute acoustic pressure, </a:t>
                </a:r>
                <a:r>
                  <a:rPr lang="en-US" b="1" i="1" dirty="0"/>
                  <a:t>p</a:t>
                </a:r>
                <a:r>
                  <a:rPr lang="en-US" i="1" dirty="0"/>
                  <a:t> by interpolation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accent1"/>
                    </a:solidFill>
                  </a:rPr>
                  <a:t>end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B85391-8204-4439-9151-9FE9AA682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AE4B3-71D4-4FB7-9E7D-EF0E1F5A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F4B46B-8192-41E7-A7FD-AC9785658C2E}"/>
              </a:ext>
            </a:extLst>
          </p:cNvPr>
          <p:cNvCxnSpPr/>
          <p:nvPr/>
        </p:nvCxnSpPr>
        <p:spPr>
          <a:xfrm>
            <a:off x="9499002" y="2043953"/>
            <a:ext cx="0" cy="28400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F0D67F-5CEB-416D-B89C-20DE64F30708}"/>
              </a:ext>
            </a:extLst>
          </p:cNvPr>
          <p:cNvSpPr txBox="1"/>
          <p:nvPr/>
        </p:nvSpPr>
        <p:spPr>
          <a:xfrm>
            <a:off x="9617336" y="3285030"/>
            <a:ext cx="115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F625A-93F2-471D-8E38-2D04BC6326F2}"/>
              </a:ext>
            </a:extLst>
          </p:cNvPr>
          <p:cNvSpPr txBox="1"/>
          <p:nvPr/>
        </p:nvSpPr>
        <p:spPr>
          <a:xfrm>
            <a:off x="7758056" y="5405252"/>
            <a:ext cx="38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Cannot be parallelized..!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D2704-048E-4C60-BCC9-0AD0F6CAC8A5}"/>
              </a:ext>
            </a:extLst>
          </p:cNvPr>
          <p:cNvSpPr txBox="1"/>
          <p:nvPr/>
        </p:nvSpPr>
        <p:spPr>
          <a:xfrm>
            <a:off x="6895652" y="1624405"/>
            <a:ext cx="187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Usually, </a:t>
            </a:r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baseline="-25000" dirty="0">
                <a:solidFill>
                  <a:srgbClr val="C00000"/>
                </a:solidFill>
              </a:rPr>
              <a:t> </a:t>
            </a:r>
            <a:r>
              <a:rPr lang="en-US" dirty="0"/>
              <a:t>= 360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200183-E08A-4149-8BF0-8D492D091A4B}"/>
              </a:ext>
            </a:extLst>
          </p:cNvPr>
          <p:cNvCxnSpPr/>
          <p:nvPr/>
        </p:nvCxnSpPr>
        <p:spPr>
          <a:xfrm flipH="1">
            <a:off x="668594" y="1624405"/>
            <a:ext cx="1696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4216E0-71F7-45ED-AA8C-A20F8248756B}"/>
              </a:ext>
            </a:extLst>
          </p:cNvPr>
          <p:cNvCxnSpPr/>
          <p:nvPr/>
        </p:nvCxnSpPr>
        <p:spPr>
          <a:xfrm>
            <a:off x="658761" y="1624405"/>
            <a:ext cx="0" cy="4009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2B2E01-B711-40AC-AB05-811B5DA90B18}"/>
              </a:ext>
            </a:extLst>
          </p:cNvPr>
          <p:cNvCxnSpPr/>
          <p:nvPr/>
        </p:nvCxnSpPr>
        <p:spPr>
          <a:xfrm>
            <a:off x="668594" y="5633884"/>
            <a:ext cx="1696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B51F09-9F57-4D25-8433-D7842AE1AA71}"/>
              </a:ext>
            </a:extLst>
          </p:cNvPr>
          <p:cNvCxnSpPr/>
          <p:nvPr/>
        </p:nvCxnSpPr>
        <p:spPr>
          <a:xfrm flipH="1">
            <a:off x="1651819" y="2043953"/>
            <a:ext cx="1573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B9265E-BC6C-4CF3-B228-4632755466E0}"/>
              </a:ext>
            </a:extLst>
          </p:cNvPr>
          <p:cNvCxnSpPr/>
          <p:nvPr/>
        </p:nvCxnSpPr>
        <p:spPr>
          <a:xfrm>
            <a:off x="1661652" y="2043953"/>
            <a:ext cx="0" cy="1385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AB63B5-1385-45F3-8BC5-B2442ED86DC8}"/>
              </a:ext>
            </a:extLst>
          </p:cNvPr>
          <p:cNvCxnSpPr/>
          <p:nvPr/>
        </p:nvCxnSpPr>
        <p:spPr>
          <a:xfrm>
            <a:off x="1651819" y="3429000"/>
            <a:ext cx="1573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499ABC-EED6-4E4D-9316-96887C168411}"/>
              </a:ext>
            </a:extLst>
          </p:cNvPr>
          <p:cNvCxnSpPr/>
          <p:nvPr/>
        </p:nvCxnSpPr>
        <p:spPr>
          <a:xfrm flipH="1">
            <a:off x="1651819" y="3808250"/>
            <a:ext cx="1573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D8865D-5674-4A3E-8A66-E4D56149AF3A}"/>
              </a:ext>
            </a:extLst>
          </p:cNvPr>
          <p:cNvCxnSpPr/>
          <p:nvPr/>
        </p:nvCxnSpPr>
        <p:spPr>
          <a:xfrm>
            <a:off x="1661652" y="3808250"/>
            <a:ext cx="0" cy="1385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F0FBB0-E60D-4738-BD96-E518CF4AAA76}"/>
              </a:ext>
            </a:extLst>
          </p:cNvPr>
          <p:cNvCxnSpPr/>
          <p:nvPr/>
        </p:nvCxnSpPr>
        <p:spPr>
          <a:xfrm>
            <a:off x="1651819" y="5193297"/>
            <a:ext cx="1573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3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4990-520F-46FF-94D9-4856E26F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Observer-Source Time Mapping – Double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36025-3A20-4147-9B94-43198EA7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00" y="6318920"/>
            <a:ext cx="10515600" cy="26932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FC565-EF5E-4857-BFD1-E72445C7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09B579B-B0ED-4924-91FC-8D46B1874952}"/>
              </a:ext>
            </a:extLst>
          </p:cNvPr>
          <p:cNvGrpSpPr/>
          <p:nvPr/>
        </p:nvGrpSpPr>
        <p:grpSpPr>
          <a:xfrm>
            <a:off x="320234" y="3617017"/>
            <a:ext cx="11237966" cy="1638349"/>
            <a:chOff x="320234" y="3617017"/>
            <a:chExt cx="11237966" cy="163834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787431B-FDC6-427D-B8AB-F7BFD881F542}"/>
                </a:ext>
              </a:extLst>
            </p:cNvPr>
            <p:cNvGrpSpPr/>
            <p:nvPr/>
          </p:nvGrpSpPr>
          <p:grpSpPr>
            <a:xfrm>
              <a:off x="320234" y="3690242"/>
              <a:ext cx="11237966" cy="1565124"/>
              <a:chOff x="320234" y="3690242"/>
              <a:chExt cx="11237966" cy="1565124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4CCF0F94-5EF0-4FE1-8BA3-659DD77524A8}"/>
                  </a:ext>
                </a:extLst>
              </p:cNvPr>
              <p:cNvGrpSpPr/>
              <p:nvPr/>
            </p:nvGrpSpPr>
            <p:grpSpPr>
              <a:xfrm>
                <a:off x="320234" y="3690242"/>
                <a:ext cx="11237966" cy="1565124"/>
                <a:chOff x="320234" y="3690242"/>
                <a:chExt cx="11237966" cy="156512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89B511E5-A686-4421-9312-246FFFF0E52C}"/>
                    </a:ext>
                  </a:extLst>
                </p:cNvPr>
                <p:cNvGrpSpPr/>
                <p:nvPr/>
              </p:nvGrpSpPr>
              <p:grpSpPr>
                <a:xfrm>
                  <a:off x="320234" y="3690242"/>
                  <a:ext cx="11237966" cy="1565124"/>
                  <a:chOff x="320234" y="3690242"/>
                  <a:chExt cx="11237966" cy="1565124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5D0C51E6-36FE-4B16-988C-C476074B0006}"/>
                      </a:ext>
                    </a:extLst>
                  </p:cNvPr>
                  <p:cNvGrpSpPr/>
                  <p:nvPr/>
                </p:nvGrpSpPr>
                <p:grpSpPr>
                  <a:xfrm>
                    <a:off x="320234" y="3690242"/>
                    <a:ext cx="11237966" cy="1565124"/>
                    <a:chOff x="115834" y="3099807"/>
                    <a:chExt cx="11237966" cy="1565124"/>
                  </a:xfrm>
                </p:grpSpPr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CA29B0FA-4FA2-4BBF-9630-52F60FAF26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1214" y="3124926"/>
                      <a:ext cx="0" cy="26932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TextBox 45">
                          <a:extLst>
                            <a:ext uri="{FF2B5EF4-FFF2-40B4-BE49-F238E27FC236}">
                              <a16:creationId xmlns:a16="http://schemas.microsoft.com/office/drawing/2014/main" id="{E2075EFC-E2F3-4C17-B4EE-8C90A6EE625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9422" y="3276419"/>
                          <a:ext cx="375612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p:txBody>
                    </p:sp>
                  </mc:Choice>
                  <mc:Fallback xmlns="">
                    <p:sp>
                      <p:nvSpPr>
                        <p:cNvPr id="46" name="TextBox 45">
                          <a:extLst>
                            <a:ext uri="{FF2B5EF4-FFF2-40B4-BE49-F238E27FC236}">
                              <a16:creationId xmlns:a16="http://schemas.microsoft.com/office/drawing/2014/main" id="{E2075EFC-E2F3-4C17-B4EE-8C90A6EE625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9422" y="3276419"/>
                          <a:ext cx="375612" cy="26161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" name="TextBox 46">
                          <a:extLst>
                            <a:ext uri="{FF2B5EF4-FFF2-40B4-BE49-F238E27FC236}">
                              <a16:creationId xmlns:a16="http://schemas.microsoft.com/office/drawing/2014/main" id="{97337286-C50E-4FFF-9022-EDE2F5AAF44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91220" y="3279642"/>
                          <a:ext cx="375612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p:txBody>
                    </p:sp>
                  </mc:Choice>
                  <mc:Fallback xmlns="">
                    <p:sp>
                      <p:nvSpPr>
                        <p:cNvPr id="47" name="TextBox 46">
                          <a:extLst>
                            <a:ext uri="{FF2B5EF4-FFF2-40B4-BE49-F238E27FC236}">
                              <a16:creationId xmlns:a16="http://schemas.microsoft.com/office/drawing/2014/main" id="{97337286-C50E-4FFF-9022-EDE2F5AAF44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91220" y="3279642"/>
                          <a:ext cx="375612" cy="26161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F8BA3E14-5761-4B3E-A003-48391DA719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834" y="3099807"/>
                      <a:ext cx="11237966" cy="1565124"/>
                      <a:chOff x="165140" y="2300632"/>
                      <a:chExt cx="11237966" cy="1565124"/>
                    </a:xfrm>
                  </p:grpSpPr>
                  <p:cxnSp>
                    <p:nvCxnSpPr>
                      <p:cNvPr id="49" name="Straight Arrow Connector 48">
                        <a:extLst>
                          <a:ext uri="{FF2B5EF4-FFF2-40B4-BE49-F238E27FC236}">
                            <a16:creationId xmlns:a16="http://schemas.microsoft.com/office/drawing/2014/main" id="{426C2896-0BDC-416D-AFC0-6EB7920FAD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53488" y="2312905"/>
                        <a:ext cx="10749618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E458304C-3327-4D1A-AAB9-C0797F47A3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5140" y="2995245"/>
                        <a:ext cx="169484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Observer Time Loop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1" name="TextBox 50">
                            <a:extLst>
                              <a:ext uri="{FF2B5EF4-FFF2-40B4-BE49-F238E27FC236}">
                                <a16:creationId xmlns:a16="http://schemas.microsoft.com/office/drawing/2014/main" id="{908844EB-B1A1-407D-8AF0-B9C1D751A1C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6440" y="249199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1" name="TextBox 50">
                            <a:extLst>
                              <a:ext uri="{FF2B5EF4-FFF2-40B4-BE49-F238E27FC236}">
                                <a16:creationId xmlns:a16="http://schemas.microsoft.com/office/drawing/2014/main" id="{908844EB-B1A1-407D-8AF0-B9C1D751A1C2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76440" y="249199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5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52" name="Straight Connector 51">
                        <a:extLst>
                          <a:ext uri="{FF2B5EF4-FFF2-40B4-BE49-F238E27FC236}">
                            <a16:creationId xmlns:a16="http://schemas.microsoft.com/office/drawing/2014/main" id="{9F65EC61-0830-4C15-BDFD-78B8CA82751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76045" y="230913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3" name="TextBox 52">
                            <a:extLst>
                              <a:ext uri="{FF2B5EF4-FFF2-40B4-BE49-F238E27FC236}">
                                <a16:creationId xmlns:a16="http://schemas.microsoft.com/office/drawing/2014/main" id="{D3E300AE-8158-4A6E-B926-75687461D3E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88239" y="248302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3" name="TextBox 52">
                            <a:extLst>
                              <a:ext uri="{FF2B5EF4-FFF2-40B4-BE49-F238E27FC236}">
                                <a16:creationId xmlns:a16="http://schemas.microsoft.com/office/drawing/2014/main" id="{D3E300AE-8158-4A6E-B926-75687461D3E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88239" y="248302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5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54" name="Straight Connector 53">
                        <a:extLst>
                          <a:ext uri="{FF2B5EF4-FFF2-40B4-BE49-F238E27FC236}">
                            <a16:creationId xmlns:a16="http://schemas.microsoft.com/office/drawing/2014/main" id="{1D238CF6-503C-4E80-B5F0-66A1F360AA1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087844" y="2311523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5" name="TextBox 54">
                            <a:extLst>
                              <a:ext uri="{FF2B5EF4-FFF2-40B4-BE49-F238E27FC236}">
                                <a16:creationId xmlns:a16="http://schemas.microsoft.com/office/drawing/2014/main" id="{95958C6F-646D-484F-9C88-09317BDAF6B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900038" y="2485417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5" name="TextBox 54">
                            <a:extLst>
                              <a:ext uri="{FF2B5EF4-FFF2-40B4-BE49-F238E27FC236}">
                                <a16:creationId xmlns:a16="http://schemas.microsoft.com/office/drawing/2014/main" id="{95958C6F-646D-484F-9C88-09317BDAF6B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900038" y="2485417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5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:a16="http://schemas.microsoft.com/office/drawing/2014/main" id="{A20606B5-39F0-4FEF-BD26-464465E5E7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05716" y="2308700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7" name="TextBox 56">
                            <a:extLst>
                              <a:ext uri="{FF2B5EF4-FFF2-40B4-BE49-F238E27FC236}">
                                <a16:creationId xmlns:a16="http://schemas.microsoft.com/office/drawing/2014/main" id="{E2C60A97-ED6C-4106-863B-BFF9C87E7D6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049108" y="2492198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360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7" name="TextBox 56">
                            <a:extLst>
                              <a:ext uri="{FF2B5EF4-FFF2-40B4-BE49-F238E27FC236}">
                                <a16:creationId xmlns:a16="http://schemas.microsoft.com/office/drawing/2014/main" id="{E2C60A97-ED6C-4106-863B-BFF9C87E7D6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049108" y="2492198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58"/>
                            <a:stretch>
                              <a:fillRect r="-40984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58" name="Right Brace 57">
                        <a:extLst>
                          <a:ext uri="{FF2B5EF4-FFF2-40B4-BE49-F238E27FC236}">
                            <a16:creationId xmlns:a16="http://schemas.microsoft.com/office/drawing/2014/main" id="{2BE853FA-16E0-43F8-A001-09DF4562271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2412997" y="1133324"/>
                        <a:ext cx="132571" cy="3652870"/>
                      </a:xfrm>
                      <a:prstGeom prst="rightBrac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5D3CA18E-556C-4A4E-BBE0-0D3B7622C75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99196" y="3112872"/>
                        <a:ext cx="55363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b="1" dirty="0"/>
                          <a:t>T</a:t>
                        </a:r>
                      </a:p>
                    </p:txBody>
                  </p:sp>
                  <p:sp>
                    <p:nvSpPr>
                      <p:cNvPr id="60" name="Arrow: Curved Down 59">
                        <a:extLst>
                          <a:ext uri="{FF2B5EF4-FFF2-40B4-BE49-F238E27FC236}">
                            <a16:creationId xmlns:a16="http://schemas.microsoft.com/office/drawing/2014/main" id="{E5DD6CB5-769B-41E9-B5BA-44367B0C869A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805740" y="3072419"/>
                        <a:ext cx="4583887" cy="457924"/>
                      </a:xfrm>
                      <a:prstGeom prst="curvedDownArrow">
                        <a:avLst>
                          <a:gd name="adj1" fmla="val 27988"/>
                          <a:gd name="adj2" fmla="val 106500"/>
                          <a:gd name="adj3" fmla="val 39565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61" name="Straight Connector 60">
                        <a:extLst>
                          <a:ext uri="{FF2B5EF4-FFF2-40B4-BE49-F238E27FC236}">
                            <a16:creationId xmlns:a16="http://schemas.microsoft.com/office/drawing/2014/main" id="{77E20968-CA72-4C2E-95A2-AE20B04B4A0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274772" y="2309597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2" name="TextBox 61">
                            <a:extLst>
                              <a:ext uri="{FF2B5EF4-FFF2-40B4-BE49-F238E27FC236}">
                                <a16:creationId xmlns:a16="http://schemas.microsoft.com/office/drawing/2014/main" id="{3BFE0D3A-3C69-4720-94A8-3708C43F03C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086966" y="252651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2" name="TextBox 61">
                            <a:extLst>
                              <a:ext uri="{FF2B5EF4-FFF2-40B4-BE49-F238E27FC236}">
                                <a16:creationId xmlns:a16="http://schemas.microsoft.com/office/drawing/2014/main" id="{3BFE0D3A-3C69-4720-94A8-3708C43F03C4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86966" y="252651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35"/>
                            <a:stretch>
                              <a:fillRect r="-1451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3" name="Straight Connector 62">
                        <a:extLst>
                          <a:ext uri="{FF2B5EF4-FFF2-40B4-BE49-F238E27FC236}">
                            <a16:creationId xmlns:a16="http://schemas.microsoft.com/office/drawing/2014/main" id="{68E1CA77-49F4-403B-8FA2-BC0E0EEA11A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986568" y="230063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4" name="TextBox 63">
                            <a:extLst>
                              <a:ext uri="{FF2B5EF4-FFF2-40B4-BE49-F238E27FC236}">
                                <a16:creationId xmlns:a16="http://schemas.microsoft.com/office/drawing/2014/main" id="{E3AF75C2-A388-44FF-BABC-D3828BA4020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798762" y="251755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4" name="TextBox 63">
                            <a:extLst>
                              <a:ext uri="{FF2B5EF4-FFF2-40B4-BE49-F238E27FC236}">
                                <a16:creationId xmlns:a16="http://schemas.microsoft.com/office/drawing/2014/main" id="{E3AF75C2-A388-44FF-BABC-D3828BA40208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798762" y="251755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45"/>
                            <a:stretch>
                              <a:fillRect r="-1639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5" name="Straight Connector 64">
                        <a:extLst>
                          <a:ext uri="{FF2B5EF4-FFF2-40B4-BE49-F238E27FC236}">
                            <a16:creationId xmlns:a16="http://schemas.microsoft.com/office/drawing/2014/main" id="{07F809E5-835E-41D8-A261-53F15671071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663048" y="232356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6" name="TextBox 65">
                            <a:extLst>
                              <a:ext uri="{FF2B5EF4-FFF2-40B4-BE49-F238E27FC236}">
                                <a16:creationId xmlns:a16="http://schemas.microsoft.com/office/drawing/2014/main" id="{5C3461B6-AC9B-4DA0-9537-A970537382B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75242" y="254048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6" name="TextBox 65">
                            <a:extLst>
                              <a:ext uri="{FF2B5EF4-FFF2-40B4-BE49-F238E27FC236}">
                                <a16:creationId xmlns:a16="http://schemas.microsoft.com/office/drawing/2014/main" id="{5C3461B6-AC9B-4DA0-9537-A970537382B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475242" y="254048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46"/>
                            <a:stretch>
                              <a:fillRect r="-1639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7" name="Straight Connector 66">
                        <a:extLst>
                          <a:ext uri="{FF2B5EF4-FFF2-40B4-BE49-F238E27FC236}">
                            <a16:creationId xmlns:a16="http://schemas.microsoft.com/office/drawing/2014/main" id="{AA963783-5085-43B3-8281-07F67DA5FB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870886" y="2309597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8" name="TextBox 67">
                            <a:extLst>
                              <a:ext uri="{FF2B5EF4-FFF2-40B4-BE49-F238E27FC236}">
                                <a16:creationId xmlns:a16="http://schemas.microsoft.com/office/drawing/2014/main" id="{776C1E8C-C671-4D67-BB17-B789F9F31F8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683080" y="252651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49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8" name="TextBox 67">
                            <a:extLst>
                              <a:ext uri="{FF2B5EF4-FFF2-40B4-BE49-F238E27FC236}">
                                <a16:creationId xmlns:a16="http://schemas.microsoft.com/office/drawing/2014/main" id="{776C1E8C-C671-4D67-BB17-B789F9F31F84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683080" y="252651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38"/>
                            <a:stretch>
                              <a:fillRect r="-1129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9" name="Straight Arrow Connector 68">
                        <a:extLst>
                          <a:ext uri="{FF2B5EF4-FFF2-40B4-BE49-F238E27FC236}">
                            <a16:creationId xmlns:a16="http://schemas.microsoft.com/office/drawing/2014/main" id="{F4ADC2D0-60B3-417A-B2E3-A8659ABFCA7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4245" y="2463505"/>
                        <a:ext cx="711800" cy="0"/>
                      </a:xfrm>
                      <a:prstGeom prst="straightConnector1">
                        <a:avLst/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Arrow Connector 69">
                        <a:extLst>
                          <a:ext uri="{FF2B5EF4-FFF2-40B4-BE49-F238E27FC236}">
                            <a16:creationId xmlns:a16="http://schemas.microsoft.com/office/drawing/2014/main" id="{0221B677-E2BE-4646-B314-10DD716365E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76043" y="2466728"/>
                        <a:ext cx="711800" cy="0"/>
                      </a:xfrm>
                      <a:prstGeom prst="straightConnector1">
                        <a:avLst/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1" name="TextBox 70">
                            <a:extLst>
                              <a:ext uri="{FF2B5EF4-FFF2-40B4-BE49-F238E27FC236}">
                                <a16:creationId xmlns:a16="http://schemas.microsoft.com/office/drawing/2014/main" id="{87F6925A-8EA9-468A-9154-916C99A26E3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761620" y="3496424"/>
                            <a:ext cx="2179286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1" name="TextBox 70">
                            <a:extLst>
                              <a:ext uri="{FF2B5EF4-FFF2-40B4-BE49-F238E27FC236}">
                                <a16:creationId xmlns:a16="http://schemas.microsoft.com/office/drawing/2014/main" id="{87F6925A-8EA9-468A-9154-916C99A26E39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761620" y="3496424"/>
                            <a:ext cx="2179286" cy="369332"/>
                          </a:xfrm>
                          <a:prstGeom prst="rect">
                            <a:avLst/>
                          </a:prstGeom>
                          <a:blipFill>
                            <a:blip r:embed="rId4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206C3E50-625D-4E5D-81A2-D2DDE0DCD8E2}"/>
                      </a:ext>
                    </a:extLst>
                  </p:cNvPr>
                  <p:cNvCxnSpPr/>
                  <p:nvPr/>
                </p:nvCxnSpPr>
                <p:spPr>
                  <a:xfrm>
                    <a:off x="9031889" y="3713172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>
                        <a:extLst>
                          <a:ext uri="{FF2B5EF4-FFF2-40B4-BE49-F238E27FC236}">
                            <a16:creationId xmlns:a16="http://schemas.microsoft.com/office/drawing/2014/main" id="{D347E169-2AA7-4776-AA23-FE925DDD3E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44083" y="3930091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6" name="TextBox 75">
                        <a:extLst>
                          <a:ext uri="{FF2B5EF4-FFF2-40B4-BE49-F238E27FC236}">
                            <a16:creationId xmlns:a16="http://schemas.microsoft.com/office/drawing/2014/main" id="{D347E169-2AA7-4776-AA23-FE925DDD3E9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44083" y="3930091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59"/>
                        <a:stretch>
                          <a:fillRect r="-4098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7E70480F-B3AC-46B2-BCB7-5554F7452A22}"/>
                      </a:ext>
                    </a:extLst>
                  </p:cNvPr>
                  <p:cNvCxnSpPr/>
                  <p:nvPr/>
                </p:nvCxnSpPr>
                <p:spPr>
                  <a:xfrm>
                    <a:off x="9731475" y="3715047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TextBox 77">
                        <a:extLst>
                          <a:ext uri="{FF2B5EF4-FFF2-40B4-BE49-F238E27FC236}">
                            <a16:creationId xmlns:a16="http://schemas.microsoft.com/office/drawing/2014/main" id="{F901E3A6-2AAC-4152-8E49-0F9184E20C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543669" y="3931966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8" name="TextBox 77">
                        <a:extLst>
                          <a:ext uri="{FF2B5EF4-FFF2-40B4-BE49-F238E27FC236}">
                            <a16:creationId xmlns:a16="http://schemas.microsoft.com/office/drawing/2014/main" id="{F901E3A6-2AAC-4152-8E49-0F9184E20C9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543669" y="3931966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79" name="Right Brace 78">
                  <a:extLst>
                    <a:ext uri="{FF2B5EF4-FFF2-40B4-BE49-F238E27FC236}">
                      <a16:creationId xmlns:a16="http://schemas.microsoft.com/office/drawing/2014/main" id="{468ED655-A5B5-478E-BF3F-7DE86407CE1D}"/>
                    </a:ext>
                  </a:extLst>
                </p:cNvPr>
                <p:cNvSpPr/>
                <p:nvPr/>
              </p:nvSpPr>
              <p:spPr>
                <a:xfrm rot="16200000" flipH="1">
                  <a:off x="8605804" y="2014446"/>
                  <a:ext cx="205771" cy="4634581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052A7BEC-6E96-4D38-8DE6-44A13D0459D4}"/>
                    </a:ext>
                  </a:extLst>
                </p:cNvPr>
                <p:cNvSpPr txBox="1"/>
                <p:nvPr/>
              </p:nvSpPr>
              <p:spPr>
                <a:xfrm>
                  <a:off x="8491650" y="4460064"/>
                  <a:ext cx="553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T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CD532B16-3EEA-48B4-8722-9BA2F8517C8C}"/>
                      </a:ext>
                    </a:extLst>
                  </p:cNvPr>
                  <p:cNvSpPr txBox="1"/>
                  <p:nvPr/>
                </p:nvSpPr>
                <p:spPr>
                  <a:xfrm>
                    <a:off x="6590027" y="3899715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CD532B16-3EEA-48B4-8722-9BA2F8517C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027" y="3899715"/>
                    <a:ext cx="375612" cy="2616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C86FB394-1118-4B9F-904D-011241FC86D4}"/>
                      </a:ext>
                    </a:extLst>
                  </p:cNvPr>
                  <p:cNvSpPr txBox="1"/>
                  <p:nvPr/>
                </p:nvSpPr>
                <p:spPr>
                  <a:xfrm>
                    <a:off x="7301825" y="3902938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C86FB394-1118-4B9F-904D-011241FC86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1825" y="3902938"/>
                    <a:ext cx="375612" cy="261610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ABD53DA6-C782-453C-ABE2-AAEF5CEF3A9D}"/>
                  </a:ext>
                </a:extLst>
              </p:cNvPr>
              <p:cNvCxnSpPr/>
              <p:nvPr/>
            </p:nvCxnSpPr>
            <p:spPr>
              <a:xfrm>
                <a:off x="6425544" y="3885976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5A166608-8128-4EEA-908D-3F5553C3208D}"/>
                  </a:ext>
                </a:extLst>
              </p:cNvPr>
              <p:cNvCxnSpPr/>
              <p:nvPr/>
            </p:nvCxnSpPr>
            <p:spPr>
              <a:xfrm>
                <a:off x="7137342" y="3889199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60F18F4D-EBDB-4786-A2E5-F574CAFF570A}"/>
                      </a:ext>
                    </a:extLst>
                  </p:cNvPr>
                  <p:cNvSpPr txBox="1"/>
                  <p:nvPr/>
                </p:nvSpPr>
                <p:spPr>
                  <a:xfrm>
                    <a:off x="9191987" y="3884086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60F18F4D-EBDB-4786-A2E5-F574CAFF57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91987" y="3884086"/>
                    <a:ext cx="375612" cy="261610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A5D5CC2-7A54-4AF5-807F-8E83C96ADD24}"/>
                  </a:ext>
                </a:extLst>
              </p:cNvPr>
              <p:cNvCxnSpPr/>
              <p:nvPr/>
            </p:nvCxnSpPr>
            <p:spPr>
              <a:xfrm>
                <a:off x="9027504" y="3870347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7DAFA84-49EE-48F0-B277-20F67FD1760E}"/>
                </a:ext>
              </a:extLst>
            </p:cNvPr>
            <p:cNvSpPr/>
            <p:nvPr/>
          </p:nvSpPr>
          <p:spPr>
            <a:xfrm>
              <a:off x="2954734" y="3621985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58591F2-0E17-4DB2-8F6E-0BA14CA0416A}"/>
                </a:ext>
              </a:extLst>
            </p:cNvPr>
            <p:cNvSpPr/>
            <p:nvPr/>
          </p:nvSpPr>
          <p:spPr>
            <a:xfrm>
              <a:off x="8357920" y="36170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8F934A3-8A6C-4F3E-B111-A360C6C1F419}"/>
                </a:ext>
              </a:extLst>
            </p:cNvPr>
            <p:cNvSpPr/>
            <p:nvPr/>
          </p:nvSpPr>
          <p:spPr>
            <a:xfrm>
              <a:off x="10386184" y="36170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4BAB556-ED84-4E38-B607-8F45D1724057}"/>
              </a:ext>
            </a:extLst>
          </p:cNvPr>
          <p:cNvGrpSpPr/>
          <p:nvPr/>
        </p:nvGrpSpPr>
        <p:grpSpPr>
          <a:xfrm>
            <a:off x="407381" y="1503351"/>
            <a:ext cx="11150819" cy="1725124"/>
            <a:chOff x="407381" y="1503351"/>
            <a:chExt cx="11150819" cy="172512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A67635B-7A16-41AC-B057-BB2D5FFE3C9D}"/>
                </a:ext>
              </a:extLst>
            </p:cNvPr>
            <p:cNvGrpSpPr/>
            <p:nvPr/>
          </p:nvGrpSpPr>
          <p:grpSpPr>
            <a:xfrm>
              <a:off x="407381" y="1503351"/>
              <a:ext cx="11150819" cy="1611194"/>
              <a:chOff x="407381" y="1503351"/>
              <a:chExt cx="11150819" cy="161119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1834820-1E03-42B5-B518-11386E7DCEA8}"/>
                  </a:ext>
                </a:extLst>
              </p:cNvPr>
              <p:cNvGrpSpPr/>
              <p:nvPr/>
            </p:nvGrpSpPr>
            <p:grpSpPr>
              <a:xfrm>
                <a:off x="407381" y="1503351"/>
                <a:ext cx="11150819" cy="1611194"/>
                <a:chOff x="202981" y="1503351"/>
                <a:chExt cx="11150819" cy="1611194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4D1140C-BA84-4B16-BBAB-5B9686259550}"/>
                    </a:ext>
                  </a:extLst>
                </p:cNvPr>
                <p:cNvCxnSpPr/>
                <p:nvPr/>
              </p:nvCxnSpPr>
              <p:spPr>
                <a:xfrm>
                  <a:off x="621214" y="2845223"/>
                  <a:ext cx="0" cy="2693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F2B54996-BB76-45BC-A99F-BE384EC9FB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9422" y="2706251"/>
                      <a:ext cx="37561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F2B54996-BB76-45BC-A99F-BE384EC9FB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422" y="2706251"/>
                      <a:ext cx="375612" cy="2616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EBCE94F3-B0E1-4E86-88A2-0453348342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91220" y="2709474"/>
                      <a:ext cx="37561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EBCE94F3-B0E1-4E86-88A2-04533483428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1220" y="2709474"/>
                      <a:ext cx="375612" cy="2616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7242F08-FAC3-4CF0-BD7C-753BD2C6E126}"/>
                    </a:ext>
                  </a:extLst>
                </p:cNvPr>
                <p:cNvGrpSpPr/>
                <p:nvPr/>
              </p:nvGrpSpPr>
              <p:grpSpPr>
                <a:xfrm>
                  <a:off x="202981" y="1503351"/>
                  <a:ext cx="11150819" cy="1608729"/>
                  <a:chOff x="252287" y="704176"/>
                  <a:chExt cx="11150819" cy="1608729"/>
                </a:xfrm>
              </p:grpSpPr>
              <p:cxnSp>
                <p:nvCxnSpPr>
                  <p:cNvPr id="5" name="Straight Arrow Connector 4">
                    <a:extLst>
                      <a:ext uri="{FF2B5EF4-FFF2-40B4-BE49-F238E27FC236}">
                        <a16:creationId xmlns:a16="http://schemas.microsoft.com/office/drawing/2014/main" id="{FFCBCC95-5D5B-4CA5-B761-2A702F62AE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488" y="2312905"/>
                    <a:ext cx="1074961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4F7B3CFA-162D-4067-AD08-608941A5931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287" y="704176"/>
                    <a:ext cx="169484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Source Time Loop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7A2ECE01-E9F6-4A7E-B439-07F86078E9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6440" y="1609858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7A2ECE01-E9F6-4A7E-B439-07F86078E94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6440" y="1609858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57C4B9C0-B9A5-4529-AA44-7F15C9D76453}"/>
                      </a:ext>
                    </a:extLst>
                  </p:cNvPr>
                  <p:cNvCxnSpPr/>
                  <p:nvPr/>
                </p:nvCxnSpPr>
                <p:spPr>
                  <a:xfrm>
                    <a:off x="1376045" y="2029429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E8C5248C-E35D-4091-BDD6-BEA8510EF48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88239" y="1600893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E8C5248C-E35D-4091-BDD6-BEA8510EF48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88239" y="1600893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F147564B-A5BC-4941-B936-B6205E5488AF}"/>
                      </a:ext>
                    </a:extLst>
                  </p:cNvPr>
                  <p:cNvCxnSpPr/>
                  <p:nvPr/>
                </p:nvCxnSpPr>
                <p:spPr>
                  <a:xfrm>
                    <a:off x="2087844" y="203182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0D9849B1-F159-4D64-BF3F-17E58D5D742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00038" y="160328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0D9849B1-F159-4D64-BF3F-17E58D5D742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00038" y="160328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6F388415-AE70-4F1D-877D-A150F0C59325}"/>
                      </a:ext>
                    </a:extLst>
                  </p:cNvPr>
                  <p:cNvCxnSpPr/>
                  <p:nvPr/>
                </p:nvCxnSpPr>
                <p:spPr>
                  <a:xfrm>
                    <a:off x="4305716" y="2028627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31546EBB-182C-44C0-BAE4-D2168C956D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17910" y="1600091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31546EBB-182C-44C0-BAE4-D2168C956D0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17910" y="1600091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4"/>
                        <a:stretch>
                          <a:fillRect r="-435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Right Brace 18">
                    <a:extLst>
                      <a:ext uri="{FF2B5EF4-FFF2-40B4-BE49-F238E27FC236}">
                        <a16:creationId xmlns:a16="http://schemas.microsoft.com/office/drawing/2014/main" id="{B9B6E0CF-0E21-4030-84D0-13CD9B1B9A3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53913" y="-226084"/>
                    <a:ext cx="130106" cy="3709440"/>
                  </a:xfrm>
                  <a:prstGeom prst="righ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B39581D-A904-48DD-B63B-0ABE9D23E548}"/>
                      </a:ext>
                    </a:extLst>
                  </p:cNvPr>
                  <p:cNvSpPr txBox="1"/>
                  <p:nvPr/>
                </p:nvSpPr>
                <p:spPr>
                  <a:xfrm>
                    <a:off x="2242146" y="1172910"/>
                    <a:ext cx="55363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T</a:t>
                    </a:r>
                  </a:p>
                </p:txBody>
              </p:sp>
              <p:sp>
                <p:nvSpPr>
                  <p:cNvPr id="27" name="Arrow: Curved Down 26">
                    <a:extLst>
                      <a:ext uri="{FF2B5EF4-FFF2-40B4-BE49-F238E27FC236}">
                        <a16:creationId xmlns:a16="http://schemas.microsoft.com/office/drawing/2014/main" id="{C13798C5-643C-4F51-A10E-B85A685AD670}"/>
                      </a:ext>
                    </a:extLst>
                  </p:cNvPr>
                  <p:cNvSpPr/>
                  <p:nvPr/>
                </p:nvSpPr>
                <p:spPr>
                  <a:xfrm>
                    <a:off x="2857046" y="1220373"/>
                    <a:ext cx="4632001" cy="359622"/>
                  </a:xfrm>
                  <a:prstGeom prst="curvedDownArrow">
                    <a:avLst>
                      <a:gd name="adj1" fmla="val 27988"/>
                      <a:gd name="adj2" fmla="val 106500"/>
                      <a:gd name="adj3" fmla="val 39565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11915B64-2409-4BDB-BD25-2EC1DA7689BD}"/>
                      </a:ext>
                    </a:extLst>
                  </p:cNvPr>
                  <p:cNvCxnSpPr/>
                  <p:nvPr/>
                </p:nvCxnSpPr>
                <p:spPr>
                  <a:xfrm>
                    <a:off x="6102650" y="2040653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1800608F-8DE8-469C-B478-A2F9F84A21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14844" y="1612117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1800608F-8DE8-469C-B478-A2F9F84A21A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14844" y="1612117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7A3C354C-EFB0-4A0F-88F2-3A6802C1D11D}"/>
                      </a:ext>
                    </a:extLst>
                  </p:cNvPr>
                  <p:cNvCxnSpPr/>
                  <p:nvPr/>
                </p:nvCxnSpPr>
                <p:spPr>
                  <a:xfrm>
                    <a:off x="6810545" y="203182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3C65B934-48DA-4B74-8041-15B0CD8A83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22739" y="160328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3C65B934-48DA-4B74-8041-15B0CD8A832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22739" y="160328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FCB95E32-2CAF-4FC4-B603-391AE809F1AF}"/>
                      </a:ext>
                    </a:extLst>
                  </p:cNvPr>
                  <p:cNvCxnSpPr/>
                  <p:nvPr/>
                </p:nvCxnSpPr>
                <p:spPr>
                  <a:xfrm>
                    <a:off x="7493969" y="2034079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2EF37A5E-DA3D-4E03-BDCD-54C387F8AD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06163" y="1605543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2EF37A5E-DA3D-4E03-BDCD-54C387F8ADA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06163" y="1605543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54EF4628-77EA-4D9D-B10B-887E0A18634A}"/>
                      </a:ext>
                    </a:extLst>
                  </p:cNvPr>
                  <p:cNvCxnSpPr/>
                  <p:nvPr/>
                </p:nvCxnSpPr>
                <p:spPr>
                  <a:xfrm>
                    <a:off x="10707789" y="201858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C72772FF-7687-45E3-9274-BCF3BDA765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519983" y="159004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C72772FF-7687-45E3-9274-BCF3BDA765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19983" y="159004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8"/>
                        <a:stretch>
                          <a:fillRect r="-4032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7" name="Straight Arrow Connector 36">
                    <a:extLst>
                      <a:ext uri="{FF2B5EF4-FFF2-40B4-BE49-F238E27FC236}">
                        <a16:creationId xmlns:a16="http://schemas.microsoft.com/office/drawing/2014/main" id="{ED7359A2-CB50-4167-8D1F-F40F5DC06DBE}"/>
                      </a:ext>
                    </a:extLst>
                  </p:cNvPr>
                  <p:cNvCxnSpPr/>
                  <p:nvPr/>
                </p:nvCxnSpPr>
                <p:spPr>
                  <a:xfrm>
                    <a:off x="664245" y="2183802"/>
                    <a:ext cx="711800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E372FE48-170B-40E9-A00E-37D87C4DFB3C}"/>
                      </a:ext>
                    </a:extLst>
                  </p:cNvPr>
                  <p:cNvCxnSpPr/>
                  <p:nvPr/>
                </p:nvCxnSpPr>
                <p:spPr>
                  <a:xfrm>
                    <a:off x="1376043" y="2187025"/>
                    <a:ext cx="711800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3698C487-F8DF-47D2-92DD-F1DEA19827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24800" y="1194251"/>
                        <a:ext cx="2179286" cy="5667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3698C487-F8DF-47D2-92DD-F1DEA198276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24800" y="1194251"/>
                        <a:ext cx="2179286" cy="566758"/>
                      </a:xfrm>
                      <a:prstGeom prst="rect">
                        <a:avLst/>
                      </a:prstGeom>
                      <a:blipFill>
                        <a:blip r:embed="rId6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DE780C6-E238-4F8D-A721-0AFFBF7A55D1}"/>
                  </a:ext>
                </a:extLst>
              </p:cNvPr>
              <p:cNvCxnSpPr/>
              <p:nvPr/>
            </p:nvCxnSpPr>
            <p:spPr>
              <a:xfrm>
                <a:off x="8239909" y="2828604"/>
                <a:ext cx="0" cy="269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D1DB48-7D7C-499C-B1BA-4C801E9E4189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103" y="2400068"/>
                    <a:ext cx="3756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D1DB48-7D7C-499C-B1BA-4C801E9E41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2103" y="2400068"/>
                    <a:ext cx="375612" cy="369332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A5FE755-2D5D-4987-B924-E7D7E2E70F19}"/>
                </a:ext>
              </a:extLst>
            </p:cNvPr>
            <p:cNvSpPr/>
            <p:nvPr/>
          </p:nvSpPr>
          <p:spPr>
            <a:xfrm>
              <a:off x="2796988" y="3039412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CA14109-1127-475C-99E1-2186E6EF8681}"/>
                </a:ext>
              </a:extLst>
            </p:cNvPr>
            <p:cNvSpPr/>
            <p:nvPr/>
          </p:nvSpPr>
          <p:spPr>
            <a:xfrm>
              <a:off x="9481036" y="30374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B7F4DB3-5522-4E86-A05A-5BF34C1B770C}"/>
              </a:ext>
            </a:extLst>
          </p:cNvPr>
          <p:cNvGrpSpPr/>
          <p:nvPr/>
        </p:nvGrpSpPr>
        <p:grpSpPr>
          <a:xfrm>
            <a:off x="6825488" y="3107763"/>
            <a:ext cx="1484011" cy="597142"/>
            <a:chOff x="7504855" y="3085970"/>
            <a:chExt cx="1484011" cy="59714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62319BA-8F2A-4216-8D76-0F530F3383C4}"/>
                </a:ext>
              </a:extLst>
            </p:cNvPr>
            <p:cNvGrpSpPr/>
            <p:nvPr/>
          </p:nvGrpSpPr>
          <p:grpSpPr>
            <a:xfrm>
              <a:off x="7645006" y="3085970"/>
              <a:ext cx="692869" cy="597142"/>
              <a:chOff x="7645006" y="3085970"/>
              <a:chExt cx="692869" cy="59714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841F063-63AE-4A19-8044-A2058C2BF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006" y="3085970"/>
                <a:ext cx="173136" cy="24418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1061BF1-DB90-4FC4-9651-60F6305C96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8143" y="3089195"/>
                <a:ext cx="519732" cy="2363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93410856-6A22-4C31-8C37-858D40D047FB}"/>
                  </a:ext>
                </a:extLst>
              </p:cNvPr>
              <p:cNvCxnSpPr/>
              <p:nvPr/>
            </p:nvCxnSpPr>
            <p:spPr>
              <a:xfrm>
                <a:off x="7818142" y="3330151"/>
                <a:ext cx="0" cy="35296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791E9D8-6212-48AF-A248-91E2D04ECE09}"/>
                </a:ext>
              </a:extLst>
            </p:cNvPr>
            <p:cNvSpPr txBox="1"/>
            <p:nvPr/>
          </p:nvSpPr>
          <p:spPr>
            <a:xfrm>
              <a:off x="7504855" y="3293227"/>
              <a:ext cx="14840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2"/>
                  </a:solidFill>
                </a:rPr>
                <a:t>Interpolation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6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C697-9CC3-4525-992D-9CFE094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Duration Computations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3463-C59E-4EFA-98C4-ED34CAE8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479"/>
            <a:ext cx="11242638" cy="5044871"/>
          </a:xfrm>
        </p:spPr>
        <p:txBody>
          <a:bodyPr>
            <a:normAutofit/>
          </a:bodyPr>
          <a:lstStyle/>
          <a:p>
            <a:r>
              <a:rPr lang="en-US" dirty="0"/>
              <a:t>ACUM uses input data </a:t>
            </a:r>
            <a:r>
              <a:rPr lang="en-US" b="1" dirty="0"/>
              <a:t>for one propeller revolution </a:t>
            </a:r>
          </a:p>
          <a:p>
            <a:pPr lvl="2"/>
            <a:r>
              <a:rPr lang="en-US" dirty="0"/>
              <a:t>Makes use of </a:t>
            </a:r>
            <a:r>
              <a:rPr lang="en-US" b="1" dirty="0"/>
              <a:t>periodicity </a:t>
            </a:r>
            <a:r>
              <a:rPr lang="en-US" dirty="0"/>
              <a:t>for </a:t>
            </a:r>
          </a:p>
          <a:p>
            <a:pPr lvl="4"/>
            <a:r>
              <a:rPr lang="en-US" dirty="0"/>
              <a:t>Derivative computation</a:t>
            </a:r>
          </a:p>
          <a:p>
            <a:pPr lvl="4"/>
            <a:r>
              <a:rPr lang="en-US" dirty="0"/>
              <a:t>Observer-source time conversion</a:t>
            </a:r>
          </a:p>
          <a:p>
            <a:r>
              <a:rPr lang="en-US" dirty="0"/>
              <a:t>Cannot simulate non-periodic events</a:t>
            </a:r>
          </a:p>
          <a:p>
            <a:pPr lvl="2"/>
            <a:r>
              <a:rPr lang="en-US" dirty="0"/>
              <a:t>Propeller RPM change</a:t>
            </a:r>
          </a:p>
          <a:p>
            <a:pPr lvl="2"/>
            <a:r>
              <a:rPr lang="en-US" dirty="0"/>
              <a:t>Aircraft maneuvers</a:t>
            </a:r>
          </a:p>
          <a:p>
            <a:pPr lvl="2"/>
            <a:r>
              <a:rPr lang="en-US" dirty="0"/>
              <a:t>Propellers with different RPM</a:t>
            </a:r>
          </a:p>
          <a:p>
            <a:pPr lvl="2"/>
            <a:r>
              <a:rPr lang="en-US" dirty="0"/>
              <a:t>Flyovers</a:t>
            </a:r>
          </a:p>
          <a:p>
            <a:pPr lvl="2"/>
            <a:r>
              <a:rPr lang="en-US" dirty="0"/>
              <a:t>Propeller blade/propeller shaft angle of attack change</a:t>
            </a:r>
          </a:p>
          <a:p>
            <a:pPr lvl="2"/>
            <a:r>
              <a:rPr lang="en-US" dirty="0"/>
              <a:t>Inclusion of urban environment, e.g. Tall buildings</a:t>
            </a:r>
          </a:p>
          <a:p>
            <a:r>
              <a:rPr lang="en-US" dirty="0"/>
              <a:t>These require computations for at least more than </a:t>
            </a:r>
            <a:r>
              <a:rPr lang="en-US" b="1" dirty="0"/>
              <a:t>100 revolutions</a:t>
            </a:r>
          </a:p>
          <a:p>
            <a:pPr lvl="2"/>
            <a:r>
              <a:rPr lang="en-US" dirty="0"/>
              <a:t>Need </a:t>
            </a:r>
            <a:r>
              <a:rPr lang="en-US" b="1" dirty="0"/>
              <a:t>time step parallelization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625A2-E468-45AE-9205-E8AAF476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Chandelle - Wikipedia">
            <a:extLst>
              <a:ext uri="{FF2B5EF4-FFF2-40B4-BE49-F238E27FC236}">
                <a16:creationId xmlns:a16="http://schemas.microsoft.com/office/drawing/2014/main" id="{CC0AC80A-F284-4ECD-A9C9-8F2E11164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"/>
          <a:stretch/>
        </p:blipFill>
        <p:spPr bwMode="auto">
          <a:xfrm>
            <a:off x="7485656" y="1821942"/>
            <a:ext cx="4201804" cy="24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A112-BFC1-48EF-BD4E-5D4C4C95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Binning Approach for Time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A92D-62D8-48FC-B2E8-2CBE9132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7133"/>
            <a:ext cx="10515600" cy="30329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Observer time loop is not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ECF15-D3B2-4639-A5E6-B69099D4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B9606A-2F7D-4D43-8B88-B05ECDC868AD}"/>
              </a:ext>
            </a:extLst>
          </p:cNvPr>
          <p:cNvGrpSpPr/>
          <p:nvPr/>
        </p:nvGrpSpPr>
        <p:grpSpPr>
          <a:xfrm>
            <a:off x="407381" y="1503351"/>
            <a:ext cx="11150819" cy="1725124"/>
            <a:chOff x="407381" y="1503351"/>
            <a:chExt cx="11150819" cy="17251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567F11-BA33-466E-8899-221E347457FB}"/>
                </a:ext>
              </a:extLst>
            </p:cNvPr>
            <p:cNvGrpSpPr/>
            <p:nvPr/>
          </p:nvGrpSpPr>
          <p:grpSpPr>
            <a:xfrm>
              <a:off x="407381" y="1503351"/>
              <a:ext cx="11150819" cy="1611194"/>
              <a:chOff x="407381" y="1503351"/>
              <a:chExt cx="11150819" cy="161119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C5CED16-2099-403D-9576-3DBFD7BD616A}"/>
                  </a:ext>
                </a:extLst>
              </p:cNvPr>
              <p:cNvGrpSpPr/>
              <p:nvPr/>
            </p:nvGrpSpPr>
            <p:grpSpPr>
              <a:xfrm>
                <a:off x="407381" y="1503351"/>
                <a:ext cx="11150819" cy="1611194"/>
                <a:chOff x="202981" y="1503351"/>
                <a:chExt cx="11150819" cy="1611194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AA3962B-3599-46CA-863E-D71296413266}"/>
                    </a:ext>
                  </a:extLst>
                </p:cNvPr>
                <p:cNvCxnSpPr/>
                <p:nvPr/>
              </p:nvCxnSpPr>
              <p:spPr>
                <a:xfrm>
                  <a:off x="621214" y="2845223"/>
                  <a:ext cx="0" cy="2693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A0E8795-7CDD-4493-8112-857A18F60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9422" y="2706251"/>
                      <a:ext cx="37561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A0E8795-7CDD-4493-8112-857A18F60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422" y="2706251"/>
                      <a:ext cx="375612" cy="26161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B664CAF-1F86-4745-950D-AB27AE4847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91220" y="2709474"/>
                      <a:ext cx="37561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B664CAF-1F86-4745-950D-AB27AE4847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1220" y="2709474"/>
                      <a:ext cx="375612" cy="2616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7818BD6-F926-4B6F-B3C4-A9AD73DC1C89}"/>
                    </a:ext>
                  </a:extLst>
                </p:cNvPr>
                <p:cNvGrpSpPr/>
                <p:nvPr/>
              </p:nvGrpSpPr>
              <p:grpSpPr>
                <a:xfrm>
                  <a:off x="202981" y="1503351"/>
                  <a:ext cx="11150819" cy="1608729"/>
                  <a:chOff x="252287" y="704176"/>
                  <a:chExt cx="11150819" cy="1608729"/>
                </a:xfrm>
              </p:grpSpPr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55DD899A-2608-421D-B4E0-9EF7588E99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3488" y="2312905"/>
                    <a:ext cx="1074961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186B585-2FBF-430E-A6DB-8B259D9DB8A7}"/>
                      </a:ext>
                    </a:extLst>
                  </p:cNvPr>
                  <p:cNvSpPr txBox="1"/>
                  <p:nvPr/>
                </p:nvSpPr>
                <p:spPr>
                  <a:xfrm>
                    <a:off x="252287" y="704176"/>
                    <a:ext cx="169484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Source Time Loop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0AEE5E33-2A3B-4076-BDDF-FDB1086A5E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6440" y="1609858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0AEE5E33-2A3B-4076-BDDF-FDB1086A5E2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6440" y="1609858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DC194416-5E4F-44A8-91A3-EAB035E25F36}"/>
                      </a:ext>
                    </a:extLst>
                  </p:cNvPr>
                  <p:cNvCxnSpPr/>
                  <p:nvPr/>
                </p:nvCxnSpPr>
                <p:spPr>
                  <a:xfrm>
                    <a:off x="1376045" y="2029429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26A710B-9711-4839-9ECC-8D81CBA13BB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88239" y="1600893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>
                        <a:extLst>
                          <a:ext uri="{FF2B5EF4-FFF2-40B4-BE49-F238E27FC236}">
                            <a16:creationId xmlns:a16="http://schemas.microsoft.com/office/drawing/2014/main" id="{826A710B-9711-4839-9ECC-8D81CBA13BB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88239" y="1600893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1BC844FF-EECC-41A3-93A6-ED22F41FA31F}"/>
                      </a:ext>
                    </a:extLst>
                  </p:cNvPr>
                  <p:cNvCxnSpPr/>
                  <p:nvPr/>
                </p:nvCxnSpPr>
                <p:spPr>
                  <a:xfrm>
                    <a:off x="2087844" y="203182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686236A4-CE83-48E2-80F4-E084554BCE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00038" y="160328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686236A4-CE83-48E2-80F4-E084554BCE5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00038" y="160328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B375EC7F-5915-442A-BA6A-9C349F4C730F}"/>
                      </a:ext>
                    </a:extLst>
                  </p:cNvPr>
                  <p:cNvCxnSpPr/>
                  <p:nvPr/>
                </p:nvCxnSpPr>
                <p:spPr>
                  <a:xfrm>
                    <a:off x="4305716" y="2028627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BE524D6B-FBB2-4B4B-9C6E-CA71F5B928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17910" y="1600091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BE524D6B-FBB2-4B4B-9C6E-CA71F5B9289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17910" y="1600091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r="-435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5" name="Right Brace 24">
                    <a:extLst>
                      <a:ext uri="{FF2B5EF4-FFF2-40B4-BE49-F238E27FC236}">
                        <a16:creationId xmlns:a16="http://schemas.microsoft.com/office/drawing/2014/main" id="{C8A0BF38-9A28-4C1A-BA6A-DA357EAD1C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53913" y="-226084"/>
                    <a:ext cx="130106" cy="3709440"/>
                  </a:xfrm>
                  <a:prstGeom prst="righ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668CC78-A074-48ED-BD7E-159CF846CB74}"/>
                      </a:ext>
                    </a:extLst>
                  </p:cNvPr>
                  <p:cNvSpPr txBox="1"/>
                  <p:nvPr/>
                </p:nvSpPr>
                <p:spPr>
                  <a:xfrm>
                    <a:off x="2242146" y="1172910"/>
                    <a:ext cx="55363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T</a:t>
                    </a:r>
                  </a:p>
                </p:txBody>
              </p:sp>
              <p:sp>
                <p:nvSpPr>
                  <p:cNvPr id="27" name="Arrow: Curved Down 26">
                    <a:extLst>
                      <a:ext uri="{FF2B5EF4-FFF2-40B4-BE49-F238E27FC236}">
                        <a16:creationId xmlns:a16="http://schemas.microsoft.com/office/drawing/2014/main" id="{18ADCFD7-822E-471B-88F4-4425BC22DA79}"/>
                      </a:ext>
                    </a:extLst>
                  </p:cNvPr>
                  <p:cNvSpPr/>
                  <p:nvPr/>
                </p:nvSpPr>
                <p:spPr>
                  <a:xfrm>
                    <a:off x="2857046" y="1220373"/>
                    <a:ext cx="4632001" cy="359622"/>
                  </a:xfrm>
                  <a:prstGeom prst="curvedDownArrow">
                    <a:avLst>
                      <a:gd name="adj1" fmla="val 27988"/>
                      <a:gd name="adj2" fmla="val 106500"/>
                      <a:gd name="adj3" fmla="val 39565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1857780E-6FDC-4BE7-9B23-C827C8A774BB}"/>
                      </a:ext>
                    </a:extLst>
                  </p:cNvPr>
                  <p:cNvCxnSpPr/>
                  <p:nvPr/>
                </p:nvCxnSpPr>
                <p:spPr>
                  <a:xfrm>
                    <a:off x="6102650" y="2040653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69E75BF3-6898-4BC8-8C7F-6043D7E369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14844" y="1612117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69E75BF3-6898-4BC8-8C7F-6043D7E3698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14844" y="1612117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7FA0932F-5E56-4CE8-AE10-9F4C39C1E067}"/>
                      </a:ext>
                    </a:extLst>
                  </p:cNvPr>
                  <p:cNvCxnSpPr/>
                  <p:nvPr/>
                </p:nvCxnSpPr>
                <p:spPr>
                  <a:xfrm>
                    <a:off x="6810545" y="203182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E5B39B56-7CFE-46E1-B87A-9FAC8AF7D7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22739" y="160328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E5B39B56-7CFE-46E1-B87A-9FAC8AF7D7E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22739" y="160328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A33A6A0F-75CB-45A7-865D-60D889671EF1}"/>
                      </a:ext>
                    </a:extLst>
                  </p:cNvPr>
                  <p:cNvCxnSpPr/>
                  <p:nvPr/>
                </p:nvCxnSpPr>
                <p:spPr>
                  <a:xfrm>
                    <a:off x="7493969" y="2034079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64255592-9BCE-47ED-93B3-A1E9562AAE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06163" y="1605543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64255592-9BCE-47ED-93B3-A1E9562AAEC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06163" y="1605543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67A93AF8-25EF-4847-8415-977B495F2350}"/>
                      </a:ext>
                    </a:extLst>
                  </p:cNvPr>
                  <p:cNvCxnSpPr/>
                  <p:nvPr/>
                </p:nvCxnSpPr>
                <p:spPr>
                  <a:xfrm>
                    <a:off x="10707789" y="2018580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C4950397-78C5-4E8B-A665-A9DC2B045A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519983" y="1590044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C4950397-78C5-4E8B-A665-A9DC2B045A1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19983" y="1590044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r="-4032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18536C17-D6A9-4E33-A773-1F294D4EB065}"/>
                      </a:ext>
                    </a:extLst>
                  </p:cNvPr>
                  <p:cNvCxnSpPr/>
                  <p:nvPr/>
                </p:nvCxnSpPr>
                <p:spPr>
                  <a:xfrm>
                    <a:off x="664245" y="2183802"/>
                    <a:ext cx="711800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>
                    <a:extLst>
                      <a:ext uri="{FF2B5EF4-FFF2-40B4-BE49-F238E27FC236}">
                        <a16:creationId xmlns:a16="http://schemas.microsoft.com/office/drawing/2014/main" id="{3D57F804-D47C-4B71-9B09-4367C49B8F1A}"/>
                      </a:ext>
                    </a:extLst>
                  </p:cNvPr>
                  <p:cNvCxnSpPr/>
                  <p:nvPr/>
                </p:nvCxnSpPr>
                <p:spPr>
                  <a:xfrm>
                    <a:off x="1376043" y="2187025"/>
                    <a:ext cx="711800" cy="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786CE7A8-3533-44B4-9E39-69779C027BE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24800" y="1194251"/>
                        <a:ext cx="2179286" cy="5667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786CE7A8-3533-44B4-9E39-69779C027BE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24800" y="1194251"/>
                        <a:ext cx="2179286" cy="56675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9F7D287-2D05-4ABB-B10A-92D6009764A1}"/>
                  </a:ext>
                </a:extLst>
              </p:cNvPr>
              <p:cNvCxnSpPr/>
              <p:nvPr/>
            </p:nvCxnSpPr>
            <p:spPr>
              <a:xfrm>
                <a:off x="8239909" y="2828604"/>
                <a:ext cx="0" cy="269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C9179E8-328B-41EA-8ED5-D1CCA3D7D83B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103" y="2400068"/>
                    <a:ext cx="3756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C9179E8-328B-41EA-8ED5-D1CCA3D7D8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2103" y="2400068"/>
                    <a:ext cx="375612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A4D994-2A9E-4DBD-B521-ED649A658ACA}"/>
                </a:ext>
              </a:extLst>
            </p:cNvPr>
            <p:cNvSpPr/>
            <p:nvPr/>
          </p:nvSpPr>
          <p:spPr>
            <a:xfrm>
              <a:off x="2796988" y="3039412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D0643B-7B1C-4F7D-B3F8-CB58804ACBBD}"/>
                </a:ext>
              </a:extLst>
            </p:cNvPr>
            <p:cNvSpPr/>
            <p:nvPr/>
          </p:nvSpPr>
          <p:spPr>
            <a:xfrm>
              <a:off x="9481036" y="30374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27C752-4440-4123-91A0-3B0BFCD1B680}"/>
              </a:ext>
            </a:extLst>
          </p:cNvPr>
          <p:cNvGrpSpPr/>
          <p:nvPr/>
        </p:nvGrpSpPr>
        <p:grpSpPr>
          <a:xfrm>
            <a:off x="320234" y="3617017"/>
            <a:ext cx="11237966" cy="1638349"/>
            <a:chOff x="320234" y="3617017"/>
            <a:chExt cx="11237966" cy="163834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F4B301-E24C-4FA3-A340-EA0CD519874F}"/>
                </a:ext>
              </a:extLst>
            </p:cNvPr>
            <p:cNvGrpSpPr/>
            <p:nvPr/>
          </p:nvGrpSpPr>
          <p:grpSpPr>
            <a:xfrm>
              <a:off x="320234" y="3690242"/>
              <a:ext cx="11237966" cy="1565124"/>
              <a:chOff x="320234" y="3690242"/>
              <a:chExt cx="11237966" cy="1565124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3E79015-21C1-4023-9BE1-19DAF355D3CB}"/>
                  </a:ext>
                </a:extLst>
              </p:cNvPr>
              <p:cNvGrpSpPr/>
              <p:nvPr/>
            </p:nvGrpSpPr>
            <p:grpSpPr>
              <a:xfrm>
                <a:off x="320234" y="3690242"/>
                <a:ext cx="11237966" cy="1565124"/>
                <a:chOff x="320234" y="3690242"/>
                <a:chExt cx="11237966" cy="1565124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5F2C078-B96F-486E-B972-6F0475EF2AD9}"/>
                    </a:ext>
                  </a:extLst>
                </p:cNvPr>
                <p:cNvGrpSpPr/>
                <p:nvPr/>
              </p:nvGrpSpPr>
              <p:grpSpPr>
                <a:xfrm>
                  <a:off x="320234" y="3690242"/>
                  <a:ext cx="11237966" cy="1565124"/>
                  <a:chOff x="320234" y="3690242"/>
                  <a:chExt cx="11237966" cy="1565124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80FE2663-7F6A-4906-94E7-4502653BAEE5}"/>
                      </a:ext>
                    </a:extLst>
                  </p:cNvPr>
                  <p:cNvGrpSpPr/>
                  <p:nvPr/>
                </p:nvGrpSpPr>
                <p:grpSpPr>
                  <a:xfrm>
                    <a:off x="320234" y="3690242"/>
                    <a:ext cx="11237966" cy="1565124"/>
                    <a:chOff x="115834" y="3099807"/>
                    <a:chExt cx="11237966" cy="1565124"/>
                  </a:xfrm>
                </p:grpSpPr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E4B37E3C-DE6B-4965-AF73-CEA3FA9602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1214" y="3124926"/>
                      <a:ext cx="0" cy="26932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0" name="TextBox 59">
                          <a:extLst>
                            <a:ext uri="{FF2B5EF4-FFF2-40B4-BE49-F238E27FC236}">
                              <a16:creationId xmlns:a16="http://schemas.microsoft.com/office/drawing/2014/main" id="{2E2CF719-6B2C-4119-ADE8-90E2D9B6CD3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9422" y="3276419"/>
                          <a:ext cx="375612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p:txBody>
                    </p:sp>
                  </mc:Choice>
                  <mc:Fallback xmlns="">
                    <p:sp>
                      <p:nvSpPr>
                        <p:cNvPr id="60" name="TextBox 59">
                          <a:extLst>
                            <a:ext uri="{FF2B5EF4-FFF2-40B4-BE49-F238E27FC236}">
                              <a16:creationId xmlns:a16="http://schemas.microsoft.com/office/drawing/2014/main" id="{2E2CF719-6B2C-4119-ADE8-90E2D9B6CD3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9422" y="3276419"/>
                          <a:ext cx="375612" cy="261610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TextBox 60">
                          <a:extLst>
                            <a:ext uri="{FF2B5EF4-FFF2-40B4-BE49-F238E27FC236}">
                              <a16:creationId xmlns:a16="http://schemas.microsoft.com/office/drawing/2014/main" id="{0DB56B6A-DF41-44B5-B063-D9B37FD9ED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91220" y="3279642"/>
                          <a:ext cx="375612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p:txBody>
                    </p:sp>
                  </mc:Choice>
                  <mc:Fallback xmlns="">
                    <p:sp>
                      <p:nvSpPr>
                        <p:cNvPr id="61" name="TextBox 60">
                          <a:extLst>
                            <a:ext uri="{FF2B5EF4-FFF2-40B4-BE49-F238E27FC236}">
                              <a16:creationId xmlns:a16="http://schemas.microsoft.com/office/drawing/2014/main" id="{0DB56B6A-DF41-44B5-B063-D9B37FD9ED5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91220" y="3279642"/>
                          <a:ext cx="375612" cy="261610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C29D5F8A-16B3-4590-B73B-DA0FDDD89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834" y="3099807"/>
                      <a:ext cx="11237966" cy="1565124"/>
                      <a:chOff x="165140" y="2300632"/>
                      <a:chExt cx="11237966" cy="1565124"/>
                    </a:xfrm>
                  </p:grpSpPr>
                  <p:cxnSp>
                    <p:nvCxnSpPr>
                      <p:cNvPr id="63" name="Straight Arrow Connector 62">
                        <a:extLst>
                          <a:ext uri="{FF2B5EF4-FFF2-40B4-BE49-F238E27FC236}">
                            <a16:creationId xmlns:a16="http://schemas.microsoft.com/office/drawing/2014/main" id="{505B2173-5E59-41AB-97ED-041CBF7CF3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53488" y="2312905"/>
                        <a:ext cx="10749618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C49C0526-33E9-43FC-8891-A84923A128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5140" y="2995245"/>
                        <a:ext cx="169484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Observer Time Loop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5" name="TextBox 64">
                            <a:extLst>
                              <a:ext uri="{FF2B5EF4-FFF2-40B4-BE49-F238E27FC236}">
                                <a16:creationId xmlns:a16="http://schemas.microsoft.com/office/drawing/2014/main" id="{329A1ED5-0C65-414E-8A50-C46B7D82B6C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6440" y="249199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5" name="TextBox 64">
                            <a:extLst>
                              <a:ext uri="{FF2B5EF4-FFF2-40B4-BE49-F238E27FC236}">
                                <a16:creationId xmlns:a16="http://schemas.microsoft.com/office/drawing/2014/main" id="{329A1ED5-0C65-414E-8A50-C46B7D82B6C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76440" y="249199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6" name="Straight Connector 65">
                        <a:extLst>
                          <a:ext uri="{FF2B5EF4-FFF2-40B4-BE49-F238E27FC236}">
                            <a16:creationId xmlns:a16="http://schemas.microsoft.com/office/drawing/2014/main" id="{DEC60EC4-C405-4908-8701-9DF6D1B9E76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76045" y="230913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7" name="TextBox 66">
                            <a:extLst>
                              <a:ext uri="{FF2B5EF4-FFF2-40B4-BE49-F238E27FC236}">
                                <a16:creationId xmlns:a16="http://schemas.microsoft.com/office/drawing/2014/main" id="{7916C209-DDE3-4A8C-9386-55C287F97F0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88239" y="248302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7" name="TextBox 66">
                            <a:extLst>
                              <a:ext uri="{FF2B5EF4-FFF2-40B4-BE49-F238E27FC236}">
                                <a16:creationId xmlns:a16="http://schemas.microsoft.com/office/drawing/2014/main" id="{7916C209-DDE3-4A8C-9386-55C287F97F04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88239" y="248302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8" name="Straight Connector 67">
                        <a:extLst>
                          <a:ext uri="{FF2B5EF4-FFF2-40B4-BE49-F238E27FC236}">
                            <a16:creationId xmlns:a16="http://schemas.microsoft.com/office/drawing/2014/main" id="{2A2C0DCD-3982-494B-A9BB-7A77B1751FE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087844" y="2311523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9" name="TextBox 68">
                            <a:extLst>
                              <a:ext uri="{FF2B5EF4-FFF2-40B4-BE49-F238E27FC236}">
                                <a16:creationId xmlns:a16="http://schemas.microsoft.com/office/drawing/2014/main" id="{FD536128-0B80-480D-A0D8-67A7129BEE8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900038" y="2485417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9" name="TextBox 68">
                            <a:extLst>
                              <a:ext uri="{FF2B5EF4-FFF2-40B4-BE49-F238E27FC236}">
                                <a16:creationId xmlns:a16="http://schemas.microsoft.com/office/drawing/2014/main" id="{FD536128-0B80-480D-A0D8-67A7129BEE8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900038" y="2485417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70" name="Straight Connector 69">
                        <a:extLst>
                          <a:ext uri="{FF2B5EF4-FFF2-40B4-BE49-F238E27FC236}">
                            <a16:creationId xmlns:a16="http://schemas.microsoft.com/office/drawing/2014/main" id="{1C285731-5D0C-4091-A453-FCD52C3DE77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05716" y="2308700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1" name="TextBox 70">
                            <a:extLst>
                              <a:ext uri="{FF2B5EF4-FFF2-40B4-BE49-F238E27FC236}">
                                <a16:creationId xmlns:a16="http://schemas.microsoft.com/office/drawing/2014/main" id="{3244C6ED-8C70-40E9-AE7E-F06DA902A34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049108" y="2492198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360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1" name="TextBox 70">
                            <a:extLst>
                              <a:ext uri="{FF2B5EF4-FFF2-40B4-BE49-F238E27FC236}">
                                <a16:creationId xmlns:a16="http://schemas.microsoft.com/office/drawing/2014/main" id="{3244C6ED-8C70-40E9-AE7E-F06DA902A34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049108" y="2492198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 r="-40984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72" name="Right Brace 71">
                        <a:extLst>
                          <a:ext uri="{FF2B5EF4-FFF2-40B4-BE49-F238E27FC236}">
                            <a16:creationId xmlns:a16="http://schemas.microsoft.com/office/drawing/2014/main" id="{99E94B15-620C-43F0-B69A-3E830978BF9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 flipH="1">
                        <a:off x="2412997" y="1133324"/>
                        <a:ext cx="132571" cy="3652870"/>
                      </a:xfrm>
                      <a:prstGeom prst="rightBrac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3" name="TextBox 72">
                        <a:extLst>
                          <a:ext uri="{FF2B5EF4-FFF2-40B4-BE49-F238E27FC236}">
                            <a16:creationId xmlns:a16="http://schemas.microsoft.com/office/drawing/2014/main" id="{0E7EAD1C-15F8-4EDB-9F76-3DF7DA49E68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99196" y="3112872"/>
                        <a:ext cx="55363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b="1" dirty="0"/>
                          <a:t>T</a:t>
                        </a:r>
                      </a:p>
                    </p:txBody>
                  </p:sp>
                  <p:sp>
                    <p:nvSpPr>
                      <p:cNvPr id="74" name="Arrow: Curved Down 73">
                        <a:extLst>
                          <a:ext uri="{FF2B5EF4-FFF2-40B4-BE49-F238E27FC236}">
                            <a16:creationId xmlns:a16="http://schemas.microsoft.com/office/drawing/2014/main" id="{DF1154A0-CB4D-4E9B-8492-2F578A805B11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805740" y="3072419"/>
                        <a:ext cx="4583887" cy="457924"/>
                      </a:xfrm>
                      <a:prstGeom prst="curvedDownArrow">
                        <a:avLst>
                          <a:gd name="adj1" fmla="val 27988"/>
                          <a:gd name="adj2" fmla="val 106500"/>
                          <a:gd name="adj3" fmla="val 39565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75" name="Straight Connector 74">
                        <a:extLst>
                          <a:ext uri="{FF2B5EF4-FFF2-40B4-BE49-F238E27FC236}">
                            <a16:creationId xmlns:a16="http://schemas.microsoft.com/office/drawing/2014/main" id="{0B2DC107-DA63-44A2-9D2F-F8E5719957D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274772" y="2309597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6" name="TextBox 75">
                            <a:extLst>
                              <a:ext uri="{FF2B5EF4-FFF2-40B4-BE49-F238E27FC236}">
                                <a16:creationId xmlns:a16="http://schemas.microsoft.com/office/drawing/2014/main" id="{F7F8BE9F-E14C-49AF-9584-BC402687289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086966" y="252651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50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6" name="TextBox 75">
                            <a:extLst>
                              <a:ext uri="{FF2B5EF4-FFF2-40B4-BE49-F238E27FC236}">
                                <a16:creationId xmlns:a16="http://schemas.microsoft.com/office/drawing/2014/main" id="{F7F8BE9F-E14C-49AF-9584-BC402687289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86966" y="252651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 r="-1451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77" name="Straight Connector 76">
                        <a:extLst>
                          <a:ext uri="{FF2B5EF4-FFF2-40B4-BE49-F238E27FC236}">
                            <a16:creationId xmlns:a16="http://schemas.microsoft.com/office/drawing/2014/main" id="{26083E5A-6630-449C-925F-75B034991A6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986568" y="230063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8" name="TextBox 77">
                            <a:extLst>
                              <a:ext uri="{FF2B5EF4-FFF2-40B4-BE49-F238E27FC236}">
                                <a16:creationId xmlns:a16="http://schemas.microsoft.com/office/drawing/2014/main" id="{E161943E-258E-40B2-BD6B-C9AD6C30820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798762" y="251755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>
                              <a:solidFill>
                                <a:schemeClr val="accent2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8" name="TextBox 77">
                            <a:extLst>
                              <a:ext uri="{FF2B5EF4-FFF2-40B4-BE49-F238E27FC236}">
                                <a16:creationId xmlns:a16="http://schemas.microsoft.com/office/drawing/2014/main" id="{E161943E-258E-40B2-BD6B-C9AD6C30820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798762" y="251755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26"/>
                            <a:stretch>
                              <a:fillRect r="-1639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79" name="Straight Connector 78">
                        <a:extLst>
                          <a:ext uri="{FF2B5EF4-FFF2-40B4-BE49-F238E27FC236}">
                            <a16:creationId xmlns:a16="http://schemas.microsoft.com/office/drawing/2014/main" id="{4D83D159-1B3D-48C1-9528-DC0C1B64476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663048" y="2323562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0" name="TextBox 79">
                            <a:extLst>
                              <a:ext uri="{FF2B5EF4-FFF2-40B4-BE49-F238E27FC236}">
                                <a16:creationId xmlns:a16="http://schemas.microsoft.com/office/drawing/2014/main" id="{D2F34438-483C-4BB7-B29A-8F3B6A64949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75242" y="2540481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0" name="TextBox 79">
                            <a:extLst>
                              <a:ext uri="{FF2B5EF4-FFF2-40B4-BE49-F238E27FC236}">
                                <a16:creationId xmlns:a16="http://schemas.microsoft.com/office/drawing/2014/main" id="{D2F34438-483C-4BB7-B29A-8F3B6A64949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475242" y="2540481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20"/>
                            <a:stretch>
                              <a:fillRect r="-1639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81" name="Straight Connector 80">
                        <a:extLst>
                          <a:ext uri="{FF2B5EF4-FFF2-40B4-BE49-F238E27FC236}">
                            <a16:creationId xmlns:a16="http://schemas.microsoft.com/office/drawing/2014/main" id="{CED6FBB3-B072-487A-A33A-8B96855E6BC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870886" y="2309597"/>
                        <a:ext cx="0" cy="26932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2" name="TextBox 81">
                            <a:extLst>
                              <a:ext uri="{FF2B5EF4-FFF2-40B4-BE49-F238E27FC236}">
                                <a16:creationId xmlns:a16="http://schemas.microsoft.com/office/drawing/2014/main" id="{46B1100A-2462-4741-B76E-4B350738F08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683080" y="2526516"/>
                            <a:ext cx="37561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49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2" name="TextBox 81">
                            <a:extLst>
                              <a:ext uri="{FF2B5EF4-FFF2-40B4-BE49-F238E27FC236}">
                                <a16:creationId xmlns:a16="http://schemas.microsoft.com/office/drawing/2014/main" id="{46B1100A-2462-4741-B76E-4B350738F08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683080" y="2526516"/>
                            <a:ext cx="375612" cy="369332"/>
                          </a:xfrm>
                          <a:prstGeom prst="rect">
                            <a:avLst/>
                          </a:prstGeom>
                          <a:blipFill>
                            <a:blip r:embed="rId21"/>
                            <a:stretch>
                              <a:fillRect r="-1129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83" name="Straight Arrow Connector 82">
                        <a:extLst>
                          <a:ext uri="{FF2B5EF4-FFF2-40B4-BE49-F238E27FC236}">
                            <a16:creationId xmlns:a16="http://schemas.microsoft.com/office/drawing/2014/main" id="{54D9570B-3EB9-4C4A-A535-0C3CC1CB585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4245" y="2463505"/>
                        <a:ext cx="711800" cy="0"/>
                      </a:xfrm>
                      <a:prstGeom prst="straightConnector1">
                        <a:avLst/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Arrow Connector 83">
                        <a:extLst>
                          <a:ext uri="{FF2B5EF4-FFF2-40B4-BE49-F238E27FC236}">
                            <a16:creationId xmlns:a16="http://schemas.microsoft.com/office/drawing/2014/main" id="{8B0BB367-51F9-4C67-A30D-DFC978334D5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76043" y="2466728"/>
                        <a:ext cx="711800" cy="0"/>
                      </a:xfrm>
                      <a:prstGeom prst="straightConnector1">
                        <a:avLst/>
                      </a:prstGeom>
                      <a:ln>
                        <a:headEnd type="triangl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" name="TextBox 84">
                            <a:extLst>
                              <a:ext uri="{FF2B5EF4-FFF2-40B4-BE49-F238E27FC236}">
                                <a16:creationId xmlns:a16="http://schemas.microsoft.com/office/drawing/2014/main" id="{A385E70D-91FE-48B8-901D-BA8D2589A66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761620" y="3496424"/>
                            <a:ext cx="2179286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" name="TextBox 84">
                            <a:extLst>
                              <a:ext uri="{FF2B5EF4-FFF2-40B4-BE49-F238E27FC236}">
                                <a16:creationId xmlns:a16="http://schemas.microsoft.com/office/drawing/2014/main" id="{A385E70D-91FE-48B8-901D-BA8D2589A66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761620" y="3496424"/>
                            <a:ext cx="2179286" cy="369332"/>
                          </a:xfrm>
                          <a:prstGeom prst="rect">
                            <a:avLst/>
                          </a:prstGeom>
                          <a:blipFill>
                            <a:blip r:embed="rId2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948A52B-F291-4FE0-A8FA-49C3E4CD7BDF}"/>
                      </a:ext>
                    </a:extLst>
                  </p:cNvPr>
                  <p:cNvCxnSpPr/>
                  <p:nvPr/>
                </p:nvCxnSpPr>
                <p:spPr>
                  <a:xfrm>
                    <a:off x="9031889" y="3713172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93C8AD1C-07CB-434D-A11E-22748F51594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44083" y="3930091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93C8AD1C-07CB-434D-A11E-22748F51594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44083" y="3930091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r="-4098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7745D90A-2163-40B4-8BA0-714E46ED6064}"/>
                      </a:ext>
                    </a:extLst>
                  </p:cNvPr>
                  <p:cNvCxnSpPr/>
                  <p:nvPr/>
                </p:nvCxnSpPr>
                <p:spPr>
                  <a:xfrm>
                    <a:off x="9731475" y="3715047"/>
                    <a:ext cx="0" cy="26932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0A8897AC-75A6-47F9-95EC-1A6B17F05A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543669" y="3931966"/>
                        <a:ext cx="37561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0A8897AC-75A6-47F9-95EC-1A6B17F05A6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543669" y="3931966"/>
                        <a:ext cx="375612" cy="369332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2" name="Right Brace 51">
                  <a:extLst>
                    <a:ext uri="{FF2B5EF4-FFF2-40B4-BE49-F238E27FC236}">
                      <a16:creationId xmlns:a16="http://schemas.microsoft.com/office/drawing/2014/main" id="{06969986-31AF-4A97-9DBB-1E4BAFBF4E76}"/>
                    </a:ext>
                  </a:extLst>
                </p:cNvPr>
                <p:cNvSpPr/>
                <p:nvPr/>
              </p:nvSpPr>
              <p:spPr>
                <a:xfrm rot="16200000" flipH="1">
                  <a:off x="8605804" y="2014446"/>
                  <a:ext cx="205771" cy="4634581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069CCCD-F5E5-4990-AF62-0C176F644C60}"/>
                    </a:ext>
                  </a:extLst>
                </p:cNvPr>
                <p:cNvSpPr txBox="1"/>
                <p:nvPr/>
              </p:nvSpPr>
              <p:spPr>
                <a:xfrm>
                  <a:off x="8491650" y="4460064"/>
                  <a:ext cx="553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T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02D706E-B490-4E4B-8E63-D0C7AEC2F9C5}"/>
                      </a:ext>
                    </a:extLst>
                  </p:cNvPr>
                  <p:cNvSpPr txBox="1"/>
                  <p:nvPr/>
                </p:nvSpPr>
                <p:spPr>
                  <a:xfrm>
                    <a:off x="6590027" y="3899715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02D706E-B490-4E4B-8E63-D0C7AEC2F9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027" y="3899715"/>
                    <a:ext cx="375612" cy="2616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409FDE6-C7E3-4B11-85FE-5B136223176F}"/>
                      </a:ext>
                    </a:extLst>
                  </p:cNvPr>
                  <p:cNvSpPr txBox="1"/>
                  <p:nvPr/>
                </p:nvSpPr>
                <p:spPr>
                  <a:xfrm>
                    <a:off x="7301825" y="3902938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409FDE6-C7E3-4B11-85FE-5B13622317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1825" y="3902938"/>
                    <a:ext cx="375612" cy="2616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A6E6298-C176-478D-BFF9-5FD293635F3A}"/>
                  </a:ext>
                </a:extLst>
              </p:cNvPr>
              <p:cNvCxnSpPr/>
              <p:nvPr/>
            </p:nvCxnSpPr>
            <p:spPr>
              <a:xfrm>
                <a:off x="6425544" y="3885976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B27C6B7-FF7E-4B3E-A8A6-C6B9A642E0A4}"/>
                  </a:ext>
                </a:extLst>
              </p:cNvPr>
              <p:cNvCxnSpPr/>
              <p:nvPr/>
            </p:nvCxnSpPr>
            <p:spPr>
              <a:xfrm>
                <a:off x="7137342" y="3889199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B39376D-CE40-4564-B49C-F21A729AF66A}"/>
                      </a:ext>
                    </a:extLst>
                  </p:cNvPr>
                  <p:cNvSpPr txBox="1"/>
                  <p:nvPr/>
                </p:nvSpPr>
                <p:spPr>
                  <a:xfrm>
                    <a:off x="9191987" y="3884086"/>
                    <a:ext cx="37561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B39376D-CE40-4564-B49C-F21A729AF6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91987" y="3884086"/>
                    <a:ext cx="375612" cy="2616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907C7AF-19A4-42B1-8D81-47E87EA1555D}"/>
                  </a:ext>
                </a:extLst>
              </p:cNvPr>
              <p:cNvCxnSpPr/>
              <p:nvPr/>
            </p:nvCxnSpPr>
            <p:spPr>
              <a:xfrm>
                <a:off x="9027504" y="3870347"/>
                <a:ext cx="711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8D7C06-BD03-4A0A-B7B6-5A94AEC4BCAD}"/>
                </a:ext>
              </a:extLst>
            </p:cNvPr>
            <p:cNvSpPr/>
            <p:nvPr/>
          </p:nvSpPr>
          <p:spPr>
            <a:xfrm>
              <a:off x="2954734" y="3621985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AF27D07-5A43-4C3C-BD55-D629E14ED267}"/>
                </a:ext>
              </a:extLst>
            </p:cNvPr>
            <p:cNvSpPr/>
            <p:nvPr/>
          </p:nvSpPr>
          <p:spPr>
            <a:xfrm>
              <a:off x="8357920" y="36170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3D54BAF-595F-47B4-B0B0-2D6AB7DCFEB6}"/>
                </a:ext>
              </a:extLst>
            </p:cNvPr>
            <p:cNvSpPr/>
            <p:nvPr/>
          </p:nvSpPr>
          <p:spPr>
            <a:xfrm>
              <a:off x="10386184" y="3617017"/>
              <a:ext cx="215153" cy="189063"/>
            </a:xfrm>
            <a:custGeom>
              <a:avLst/>
              <a:gdLst>
                <a:gd name="connsiteX0" fmla="*/ 0 w 215153"/>
                <a:gd name="connsiteY0" fmla="*/ 69548 h 189063"/>
                <a:gd name="connsiteX1" fmla="*/ 75304 w 215153"/>
                <a:gd name="connsiteY1" fmla="*/ 5002 h 189063"/>
                <a:gd name="connsiteX2" fmla="*/ 129092 w 215153"/>
                <a:gd name="connsiteY2" fmla="*/ 187882 h 189063"/>
                <a:gd name="connsiteX3" fmla="*/ 215153 w 215153"/>
                <a:gd name="connsiteY3" fmla="*/ 69548 h 18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53" h="189063">
                  <a:moveTo>
                    <a:pt x="0" y="69548"/>
                  </a:moveTo>
                  <a:cubicBezTo>
                    <a:pt x="26894" y="27414"/>
                    <a:pt x="53789" y="-14720"/>
                    <a:pt x="75304" y="5002"/>
                  </a:cubicBezTo>
                  <a:cubicBezTo>
                    <a:pt x="96819" y="24724"/>
                    <a:pt x="105784" y="177124"/>
                    <a:pt x="129092" y="187882"/>
                  </a:cubicBezTo>
                  <a:cubicBezTo>
                    <a:pt x="152400" y="198640"/>
                    <a:pt x="183776" y="134094"/>
                    <a:pt x="215153" y="6954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31697E0-23E4-4628-881E-5967523B8B35}"/>
              </a:ext>
            </a:extLst>
          </p:cNvPr>
          <p:cNvSpPr/>
          <p:nvPr/>
        </p:nvSpPr>
        <p:spPr>
          <a:xfrm>
            <a:off x="5960669" y="2234664"/>
            <a:ext cx="2685122" cy="24009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32E8893-E49B-47ED-81B9-C39817D9678B}"/>
              </a:ext>
            </a:extLst>
          </p:cNvPr>
          <p:cNvGrpSpPr/>
          <p:nvPr/>
        </p:nvGrpSpPr>
        <p:grpSpPr>
          <a:xfrm>
            <a:off x="6825488" y="3107763"/>
            <a:ext cx="1484011" cy="597142"/>
            <a:chOff x="7504855" y="3085970"/>
            <a:chExt cx="1484011" cy="59714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642173D-3E85-4D31-B642-20EAAF41ADD5}"/>
                </a:ext>
              </a:extLst>
            </p:cNvPr>
            <p:cNvGrpSpPr/>
            <p:nvPr/>
          </p:nvGrpSpPr>
          <p:grpSpPr>
            <a:xfrm>
              <a:off x="7645006" y="3085970"/>
              <a:ext cx="692869" cy="597142"/>
              <a:chOff x="7645006" y="3085970"/>
              <a:chExt cx="692869" cy="597142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553D6EA-0703-4A88-8953-917034D0E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006" y="3085970"/>
                <a:ext cx="173136" cy="24418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A9A44B6-7326-47EB-B5BA-F74FB7816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8143" y="3089195"/>
                <a:ext cx="519732" cy="2363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98C9EA49-B4F9-47C3-A0D1-1977107A0D46}"/>
                  </a:ext>
                </a:extLst>
              </p:cNvPr>
              <p:cNvCxnSpPr/>
              <p:nvPr/>
            </p:nvCxnSpPr>
            <p:spPr>
              <a:xfrm>
                <a:off x="7818142" y="3330151"/>
                <a:ext cx="0" cy="35296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E3D0685-4D43-4D8D-AD10-35B1430E6B8F}"/>
                </a:ext>
              </a:extLst>
            </p:cNvPr>
            <p:cNvSpPr txBox="1"/>
            <p:nvPr/>
          </p:nvSpPr>
          <p:spPr>
            <a:xfrm>
              <a:off x="7504855" y="3293227"/>
              <a:ext cx="14840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2"/>
                  </a:solidFill>
                </a:rPr>
                <a:t>Interpolation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A0F804E-8854-4D24-A781-950D660AF29E}"/>
              </a:ext>
            </a:extLst>
          </p:cNvPr>
          <p:cNvGrpSpPr/>
          <p:nvPr/>
        </p:nvGrpSpPr>
        <p:grpSpPr>
          <a:xfrm>
            <a:off x="5926133" y="3109150"/>
            <a:ext cx="1484011" cy="589160"/>
            <a:chOff x="5926133" y="3109150"/>
            <a:chExt cx="1484011" cy="58916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D693EDD-090D-4E47-BD47-28878E64B7C6}"/>
                </a:ext>
              </a:extLst>
            </p:cNvPr>
            <p:cNvCxnSpPr/>
            <p:nvPr/>
          </p:nvCxnSpPr>
          <p:spPr>
            <a:xfrm>
              <a:off x="6965639" y="3109150"/>
              <a:ext cx="0" cy="319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9423D2B-CDFA-4776-9240-3EBB74B620BA}"/>
                </a:ext>
              </a:extLst>
            </p:cNvPr>
            <p:cNvCxnSpPr/>
            <p:nvPr/>
          </p:nvCxnSpPr>
          <p:spPr>
            <a:xfrm>
              <a:off x="6965639" y="3429000"/>
              <a:ext cx="171703" cy="269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3B295BE-F17E-4813-9800-4B0F9D98D73F}"/>
                </a:ext>
              </a:extLst>
            </p:cNvPr>
            <p:cNvCxnSpPr/>
            <p:nvPr/>
          </p:nvCxnSpPr>
          <p:spPr>
            <a:xfrm flipH="1">
              <a:off x="6445550" y="3429000"/>
              <a:ext cx="520089" cy="269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91225AD-0FCD-4367-A574-C026F52F41A3}"/>
                </a:ext>
              </a:extLst>
            </p:cNvPr>
            <p:cNvSpPr txBox="1"/>
            <p:nvPr/>
          </p:nvSpPr>
          <p:spPr>
            <a:xfrm>
              <a:off x="5926133" y="3251579"/>
              <a:ext cx="14840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0000"/>
                  </a:solidFill>
                </a:rPr>
                <a:t>Binning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0999443-0FD9-4857-8ADA-FCB38154A428}"/>
                  </a:ext>
                </a:extLst>
              </p:cNvPr>
              <p:cNvSpPr txBox="1"/>
              <p:nvPr/>
            </p:nvSpPr>
            <p:spPr>
              <a:xfrm>
                <a:off x="6779070" y="2405346"/>
                <a:ext cx="37561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n>
                    <a:noFill/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0999443-0FD9-4857-8ADA-FCB38154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0" y="2405346"/>
                <a:ext cx="37561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1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5C26-DD7A-4D0F-AAAF-EC2FF4C1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84FA0-36B0-4FFF-B7CF-3D874659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86"/>
            <a:ext cx="10515600" cy="4835663"/>
          </a:xfrm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  <a:p>
            <a:r>
              <a:rPr lang="en-US" sz="3600" dirty="0"/>
              <a:t>Binning Approach</a:t>
            </a:r>
          </a:p>
          <a:p>
            <a:r>
              <a:rPr lang="en-US" sz="3600" dirty="0"/>
              <a:t>Project Goals</a:t>
            </a:r>
          </a:p>
          <a:p>
            <a:r>
              <a:rPr lang="en-US" sz="3600" dirty="0"/>
              <a:t>Computational Approach</a:t>
            </a:r>
          </a:p>
          <a:p>
            <a:r>
              <a:rPr lang="en-US" sz="3600" dirty="0"/>
              <a:t>Algorithm</a:t>
            </a:r>
          </a:p>
          <a:p>
            <a:r>
              <a:rPr lang="en-US" sz="3600" dirty="0"/>
              <a:t>Validation</a:t>
            </a:r>
          </a:p>
          <a:p>
            <a:r>
              <a:rPr lang="en-US" sz="3600" dirty="0"/>
              <a:t>Deliverables/Timeline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51D49-0568-4A55-9E12-FA787D97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RPAS Noise Working Group - Australian Association for Unmanned Systems">
            <a:extLst>
              <a:ext uri="{FF2B5EF4-FFF2-40B4-BE49-F238E27FC236}">
                <a16:creationId xmlns:a16="http://schemas.microsoft.com/office/drawing/2014/main" id="{2603680E-C621-4717-8932-243870E4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77" y="2485716"/>
            <a:ext cx="4198326" cy="29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6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D055-F184-442C-B988-C99CC7BD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Binning Approach –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5240-A39C-478B-938A-0F6D66B33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7870"/>
            <a:ext cx="10515600" cy="2919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Double loop approach</a:t>
            </a:r>
          </a:p>
          <a:p>
            <a:pPr lvl="2"/>
            <a:r>
              <a:rPr lang="en-US" dirty="0"/>
              <a:t>t</a:t>
            </a:r>
            <a:r>
              <a:rPr lang="en-US" baseline="-25000" dirty="0"/>
              <a:t>51</a:t>
            </a:r>
            <a:r>
              <a:rPr lang="en-US" dirty="0"/>
              <a:t> takes 65% from t</a:t>
            </a:r>
            <a:r>
              <a:rPr lang="en-US" baseline="-25000" dirty="0"/>
              <a:t>2</a:t>
            </a:r>
            <a:r>
              <a:rPr lang="en-US" dirty="0"/>
              <a:t> and 35% from t</a:t>
            </a:r>
            <a:r>
              <a:rPr lang="en-US" baseline="-25000" dirty="0"/>
              <a:t>3 </a:t>
            </a:r>
            <a:r>
              <a:rPr lang="en-US" dirty="0"/>
              <a:t> = 100% of the solution</a:t>
            </a:r>
          </a:p>
          <a:p>
            <a:r>
              <a:rPr lang="en-US" dirty="0"/>
              <a:t>Binning approach (single loop)</a:t>
            </a:r>
          </a:p>
          <a:p>
            <a:pPr lvl="2"/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 provides 70% to t</a:t>
            </a:r>
            <a:r>
              <a:rPr lang="en-US" baseline="-25000" dirty="0"/>
              <a:t>51</a:t>
            </a:r>
            <a:r>
              <a:rPr lang="en-US" dirty="0"/>
              <a:t> and t</a:t>
            </a:r>
            <a:r>
              <a:rPr lang="en-US" baseline="-25000" dirty="0"/>
              <a:t>3</a:t>
            </a:r>
            <a:r>
              <a:rPr lang="en-US" dirty="0"/>
              <a:t> provides 40% to t</a:t>
            </a:r>
            <a:r>
              <a:rPr lang="en-US" baseline="-25000" dirty="0"/>
              <a:t>51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So altogether, </a:t>
            </a:r>
            <a:r>
              <a:rPr lang="en-US" b="1" dirty="0"/>
              <a:t>t</a:t>
            </a:r>
            <a:r>
              <a:rPr lang="en-US" b="1" baseline="-25000" dirty="0"/>
              <a:t>51 </a:t>
            </a:r>
            <a:r>
              <a:rPr lang="en-US" b="1" dirty="0"/>
              <a:t>gets 110% </a:t>
            </a:r>
            <a:r>
              <a:rPr lang="en-US" dirty="0"/>
              <a:t>of the solution</a:t>
            </a:r>
          </a:p>
          <a:p>
            <a:pPr lvl="2"/>
            <a:r>
              <a:rPr lang="en-US" dirty="0"/>
              <a:t>t</a:t>
            </a:r>
            <a:r>
              <a:rPr lang="en-US" baseline="-25000" dirty="0"/>
              <a:t>3</a:t>
            </a:r>
            <a:r>
              <a:rPr lang="en-US" dirty="0"/>
              <a:t> provides 60% to t</a:t>
            </a:r>
            <a:r>
              <a:rPr lang="en-US" baseline="-25000" dirty="0"/>
              <a:t>52</a:t>
            </a:r>
            <a:r>
              <a:rPr lang="en-US" dirty="0"/>
              <a:t> and t</a:t>
            </a:r>
            <a:r>
              <a:rPr lang="en-US" baseline="-25000" dirty="0"/>
              <a:t>4</a:t>
            </a:r>
            <a:r>
              <a:rPr lang="en-US" dirty="0"/>
              <a:t> provides 30% to t</a:t>
            </a:r>
            <a:r>
              <a:rPr lang="en-US" baseline="-25000" dirty="0"/>
              <a:t>52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So altogether, </a:t>
            </a:r>
            <a:r>
              <a:rPr lang="en-US" b="1" dirty="0"/>
              <a:t>t</a:t>
            </a:r>
            <a:r>
              <a:rPr lang="en-US" b="1" baseline="-25000" dirty="0"/>
              <a:t>52 </a:t>
            </a:r>
            <a:r>
              <a:rPr lang="en-US" b="1" dirty="0"/>
              <a:t>gets 90% </a:t>
            </a:r>
            <a:r>
              <a:rPr lang="en-US" dirty="0"/>
              <a:t>of the solution</a:t>
            </a:r>
          </a:p>
          <a:p>
            <a:pPr lvl="2"/>
            <a:r>
              <a:rPr lang="en-US" dirty="0"/>
              <a:t>This causes an error in the final solution at most time steps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041E2-CBA9-4EBD-AD3C-67C11CD8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E1F87-FA4E-4F77-AC4A-FFB448CDA145}"/>
              </a:ext>
            </a:extLst>
          </p:cNvPr>
          <p:cNvGrpSpPr/>
          <p:nvPr/>
        </p:nvGrpSpPr>
        <p:grpSpPr>
          <a:xfrm>
            <a:off x="1118950" y="1373140"/>
            <a:ext cx="9954100" cy="1943143"/>
            <a:chOff x="1277431" y="1803446"/>
            <a:chExt cx="9954100" cy="19431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9361F5-4497-4212-B1AE-E4423B5637AB}"/>
                </a:ext>
              </a:extLst>
            </p:cNvPr>
            <p:cNvGrpSpPr/>
            <p:nvPr/>
          </p:nvGrpSpPr>
          <p:grpSpPr>
            <a:xfrm>
              <a:off x="1277431" y="1808744"/>
              <a:ext cx="9954100" cy="1937845"/>
              <a:chOff x="804095" y="1214448"/>
              <a:chExt cx="9954100" cy="1937845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87071AE-9386-48FA-A615-3CC6B6D24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095" y="1837549"/>
                <a:ext cx="99541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9B81F88-2B5C-485A-BBBF-E3A3E6E060D9}"/>
                  </a:ext>
                </a:extLst>
              </p:cNvPr>
              <p:cNvCxnSpPr/>
              <p:nvPr/>
            </p:nvCxnSpPr>
            <p:spPr>
              <a:xfrm>
                <a:off x="4599992" y="1837549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6305C27-9ACD-42EF-BA16-317E5B1E44B0}"/>
                  </a:ext>
                </a:extLst>
              </p:cNvPr>
              <p:cNvCxnSpPr/>
              <p:nvPr/>
            </p:nvCxnSpPr>
            <p:spPr>
              <a:xfrm>
                <a:off x="6450559" y="1837549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80B3FA4-04C6-42A9-B6F4-0A0A56E195B9}"/>
                  </a:ext>
                </a:extLst>
              </p:cNvPr>
              <p:cNvCxnSpPr/>
              <p:nvPr/>
            </p:nvCxnSpPr>
            <p:spPr>
              <a:xfrm>
                <a:off x="3984172" y="1624199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32A2C5F-2F2D-4F71-ABAC-5DB917566E5A}"/>
                  </a:ext>
                </a:extLst>
              </p:cNvPr>
              <p:cNvCxnSpPr/>
              <p:nvPr/>
            </p:nvCxnSpPr>
            <p:spPr>
              <a:xfrm>
                <a:off x="7738190" y="1607386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B356D31-B32B-48A4-8EDA-85A579525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2964" y="1820148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EAF3D8-8E3C-495E-B0C6-ACCA8CF71B55}"/>
                  </a:ext>
                </a:extLst>
              </p:cNvPr>
              <p:cNvSpPr txBox="1"/>
              <p:nvPr/>
            </p:nvSpPr>
            <p:spPr>
              <a:xfrm>
                <a:off x="5342425" y="1225051"/>
                <a:ext cx="636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92978-B565-4984-B062-E62E498B21B9}"/>
                  </a:ext>
                </a:extLst>
              </p:cNvPr>
              <p:cNvSpPr txBox="1"/>
              <p:nvPr/>
            </p:nvSpPr>
            <p:spPr>
              <a:xfrm>
                <a:off x="3707193" y="1220757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00FF0-3C65-41C0-8D96-866219A90C15}"/>
                  </a:ext>
                </a:extLst>
              </p:cNvPr>
              <p:cNvSpPr txBox="1"/>
              <p:nvPr/>
            </p:nvSpPr>
            <p:spPr>
              <a:xfrm>
                <a:off x="7448923" y="1214448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80EEF2-AB0E-4F34-AAFB-59E536BAFB5B}"/>
                  </a:ext>
                </a:extLst>
              </p:cNvPr>
              <p:cNvSpPr txBox="1"/>
              <p:nvPr/>
            </p:nvSpPr>
            <p:spPr>
              <a:xfrm>
                <a:off x="4349292" y="2056339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51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965FD2-D32E-4905-956F-42D63B6C755D}"/>
                  </a:ext>
                </a:extLst>
              </p:cNvPr>
              <p:cNvSpPr txBox="1"/>
              <p:nvPr/>
            </p:nvSpPr>
            <p:spPr>
              <a:xfrm>
                <a:off x="2543974" y="2044017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50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0A459D-86A8-44F9-8587-87F664E94D40}"/>
                  </a:ext>
                </a:extLst>
              </p:cNvPr>
              <p:cNvSpPr txBox="1"/>
              <p:nvPr/>
            </p:nvSpPr>
            <p:spPr>
              <a:xfrm>
                <a:off x="6211056" y="2019046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52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CA1408-6F94-4C0A-B28B-56558C1A1088}"/>
                  </a:ext>
                </a:extLst>
              </p:cNvPr>
              <p:cNvSpPr txBox="1"/>
              <p:nvPr/>
            </p:nvSpPr>
            <p:spPr>
              <a:xfrm>
                <a:off x="4144408" y="1933613"/>
                <a:ext cx="4600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35%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6F4A71-B5A7-400C-AD62-1B6D665D2299}"/>
                  </a:ext>
                </a:extLst>
              </p:cNvPr>
              <p:cNvSpPr txBox="1"/>
              <p:nvPr/>
            </p:nvSpPr>
            <p:spPr>
              <a:xfrm>
                <a:off x="4663345" y="1926713"/>
                <a:ext cx="4600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65%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734F7EC-9E50-45F9-973F-6B5AA0FE20C2}"/>
                  </a:ext>
                </a:extLst>
              </p:cNvPr>
              <p:cNvCxnSpPr/>
              <p:nvPr/>
            </p:nvCxnSpPr>
            <p:spPr>
              <a:xfrm>
                <a:off x="5620972" y="1593421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CA875D1-01F2-4C4E-A3E6-FB1F1E36476C}"/>
                  </a:ext>
                </a:extLst>
              </p:cNvPr>
              <p:cNvCxnSpPr/>
              <p:nvPr/>
            </p:nvCxnSpPr>
            <p:spPr>
              <a:xfrm>
                <a:off x="8200832" y="1829262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70D30B-2D5F-406F-B00E-9DCB0C120F93}"/>
                  </a:ext>
                </a:extLst>
              </p:cNvPr>
              <p:cNvSpPr txBox="1"/>
              <p:nvPr/>
            </p:nvSpPr>
            <p:spPr>
              <a:xfrm>
                <a:off x="7961329" y="2010759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53</a:t>
                </a:r>
              </a:p>
            </p:txBody>
          </p:sp>
          <p:sp>
            <p:nvSpPr>
              <p:cNvPr id="29" name="Left Brace 28">
                <a:extLst>
                  <a:ext uri="{FF2B5EF4-FFF2-40B4-BE49-F238E27FC236}">
                    <a16:creationId xmlns:a16="http://schemas.microsoft.com/office/drawing/2014/main" id="{6279F5D9-CAAF-4A88-B812-185EF062B8B7}"/>
                  </a:ext>
                </a:extLst>
              </p:cNvPr>
              <p:cNvSpPr/>
              <p:nvPr/>
            </p:nvSpPr>
            <p:spPr>
              <a:xfrm rot="16200000">
                <a:off x="3545510" y="1707774"/>
                <a:ext cx="336705" cy="1813668"/>
              </a:xfrm>
              <a:prstGeom prst="leftBrac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Left Brace 29">
                <a:extLst>
                  <a:ext uri="{FF2B5EF4-FFF2-40B4-BE49-F238E27FC236}">
                    <a16:creationId xmlns:a16="http://schemas.microsoft.com/office/drawing/2014/main" id="{4E3EDE6B-34F1-4D69-9546-CDA4ECFB10FB}"/>
                  </a:ext>
                </a:extLst>
              </p:cNvPr>
              <p:cNvSpPr/>
              <p:nvPr/>
            </p:nvSpPr>
            <p:spPr>
              <a:xfrm rot="16200000">
                <a:off x="5378655" y="1708168"/>
                <a:ext cx="336705" cy="1813668"/>
              </a:xfrm>
              <a:prstGeom prst="leftBrac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20840869-D9A5-47E2-8687-D86DC609458A}"/>
                  </a:ext>
                </a:extLst>
              </p:cNvPr>
              <p:cNvSpPr/>
              <p:nvPr/>
            </p:nvSpPr>
            <p:spPr>
              <a:xfrm rot="16200000">
                <a:off x="7205679" y="1711520"/>
                <a:ext cx="336705" cy="1813668"/>
              </a:xfrm>
              <a:prstGeom prst="leftBrac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62D0F82-FAAC-443D-96D6-BC973FF3728E}"/>
                  </a:ext>
                </a:extLst>
              </p:cNvPr>
              <p:cNvSpPr txBox="1"/>
              <p:nvPr/>
            </p:nvSpPr>
            <p:spPr>
              <a:xfrm>
                <a:off x="3527178" y="2782961"/>
                <a:ext cx="468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dt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96BD08-F344-40CC-8F4B-B848630FE998}"/>
                  </a:ext>
                </a:extLst>
              </p:cNvPr>
              <p:cNvSpPr txBox="1"/>
              <p:nvPr/>
            </p:nvSpPr>
            <p:spPr>
              <a:xfrm>
                <a:off x="5386970" y="2769491"/>
                <a:ext cx="468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dt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C7DB83-6148-4FAA-94AB-AC943B945A93}"/>
                  </a:ext>
                </a:extLst>
              </p:cNvPr>
              <p:cNvSpPr txBox="1"/>
              <p:nvPr/>
            </p:nvSpPr>
            <p:spPr>
              <a:xfrm>
                <a:off x="7200639" y="2763951"/>
                <a:ext cx="468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dt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9B9DAF1-31B5-4AC3-8579-D57B9DDD1E74}"/>
                </a:ext>
              </a:extLst>
            </p:cNvPr>
            <p:cNvCxnSpPr/>
            <p:nvPr/>
          </p:nvCxnSpPr>
          <p:spPr>
            <a:xfrm>
              <a:off x="2649081" y="2206888"/>
              <a:ext cx="0" cy="2338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BD2BBB-DFF3-45DE-9CED-90912F444469}"/>
                </a:ext>
              </a:extLst>
            </p:cNvPr>
            <p:cNvSpPr txBox="1"/>
            <p:nvPr/>
          </p:nvSpPr>
          <p:spPr>
            <a:xfrm>
              <a:off x="2372102" y="1803446"/>
              <a:ext cx="57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</a:t>
              </a:r>
              <a:r>
                <a:rPr lang="en-US" baseline="-25000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270F6D6-ECFD-4D9A-9084-4D2BBA4A0EEF}"/>
              </a:ext>
            </a:extLst>
          </p:cNvPr>
          <p:cNvCxnSpPr>
            <a:cxnSpLocks/>
          </p:cNvCxnSpPr>
          <p:nvPr/>
        </p:nvCxnSpPr>
        <p:spPr>
          <a:xfrm>
            <a:off x="4306896" y="2099551"/>
            <a:ext cx="16368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26E7A65-D0EE-4BBE-919F-C2068FACF5BB}"/>
              </a:ext>
            </a:extLst>
          </p:cNvPr>
          <p:cNvCxnSpPr>
            <a:cxnSpLocks/>
          </p:cNvCxnSpPr>
          <p:nvPr/>
        </p:nvCxnSpPr>
        <p:spPr>
          <a:xfrm>
            <a:off x="3104938" y="1907187"/>
            <a:ext cx="1818699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A2D0C13-8A56-474E-8502-48853E0F09A3}"/>
              </a:ext>
            </a:extLst>
          </p:cNvPr>
          <p:cNvSpPr txBox="1"/>
          <p:nvPr/>
        </p:nvSpPr>
        <p:spPr>
          <a:xfrm>
            <a:off x="4307156" y="1669384"/>
            <a:ext cx="46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773747-2036-488D-B96A-8E2570B82B89}"/>
              </a:ext>
            </a:extLst>
          </p:cNvPr>
          <p:cNvSpPr txBox="1"/>
          <p:nvPr/>
        </p:nvSpPr>
        <p:spPr>
          <a:xfrm>
            <a:off x="5462474" y="1665482"/>
            <a:ext cx="46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60%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07E64F-07F8-4067-AD23-817DE4CE9762}"/>
              </a:ext>
            </a:extLst>
          </p:cNvPr>
          <p:cNvCxnSpPr>
            <a:cxnSpLocks/>
          </p:cNvCxnSpPr>
          <p:nvPr/>
        </p:nvCxnSpPr>
        <p:spPr>
          <a:xfrm>
            <a:off x="4914751" y="1915975"/>
            <a:ext cx="1875032" cy="802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AD305B8-CB16-4F7E-A379-EFA0AD644195}"/>
              </a:ext>
            </a:extLst>
          </p:cNvPr>
          <p:cNvSpPr txBox="1"/>
          <p:nvPr/>
        </p:nvSpPr>
        <p:spPr>
          <a:xfrm>
            <a:off x="3839152" y="1676354"/>
            <a:ext cx="46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70%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4C2DA9-AE3C-40E8-A5E9-32884DFA5B8E}"/>
              </a:ext>
            </a:extLst>
          </p:cNvPr>
          <p:cNvSpPr txBox="1"/>
          <p:nvPr/>
        </p:nvSpPr>
        <p:spPr>
          <a:xfrm>
            <a:off x="5987346" y="1676021"/>
            <a:ext cx="46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AA3A4-80EF-486F-924D-379B8E3A80AA}"/>
              </a:ext>
            </a:extLst>
          </p:cNvPr>
          <p:cNvSpPr txBox="1"/>
          <p:nvPr/>
        </p:nvSpPr>
        <p:spPr>
          <a:xfrm>
            <a:off x="7557177" y="1678254"/>
            <a:ext cx="46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70%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27FB95E-5D24-4836-8175-7DE9B1BD5FE1}"/>
              </a:ext>
            </a:extLst>
          </p:cNvPr>
          <p:cNvCxnSpPr>
            <a:cxnSpLocks/>
          </p:cNvCxnSpPr>
          <p:nvPr/>
        </p:nvCxnSpPr>
        <p:spPr>
          <a:xfrm>
            <a:off x="6768987" y="1928997"/>
            <a:ext cx="174072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B61B053-0A49-479F-B8EC-97638049E116}"/>
              </a:ext>
            </a:extLst>
          </p:cNvPr>
          <p:cNvSpPr txBox="1"/>
          <p:nvPr/>
        </p:nvSpPr>
        <p:spPr>
          <a:xfrm>
            <a:off x="8017211" y="1698705"/>
            <a:ext cx="46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6097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D055-F184-442C-B988-C99CC7BD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Modified Binning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C5240-A39C-478B-938A-0F6D66B333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34951"/>
                <a:ext cx="10515600" cy="2919411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r>
                  <a:rPr lang="en-US" dirty="0"/>
                  <a:t> calculates t</a:t>
                </a:r>
                <a:r>
                  <a:rPr lang="en-US" baseline="-25000" dirty="0"/>
                  <a:t>i-1</a:t>
                </a:r>
                <a:r>
                  <a:rPr lang="en-US" dirty="0"/>
                  <a:t> and t</a:t>
                </a:r>
                <a:r>
                  <a:rPr lang="en-US" baseline="-25000" dirty="0"/>
                  <a:t>i+1 </a:t>
                </a:r>
                <a:r>
                  <a:rPr lang="en-US" dirty="0"/>
                  <a:t>using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  <a:p>
                <a:pPr lvl="2"/>
                <a:r>
                  <a:rPr lang="en-US" dirty="0"/>
                  <a:t>t</a:t>
                </a:r>
                <a:r>
                  <a:rPr lang="en-US" baseline="-25000" dirty="0"/>
                  <a:t>2</a:t>
                </a:r>
                <a:r>
                  <a:rPr lang="en-US" dirty="0"/>
                  <a:t> knows t</a:t>
                </a:r>
                <a:r>
                  <a:rPr lang="en-US" baseline="-25000" dirty="0"/>
                  <a:t>3 </a:t>
                </a:r>
                <a:r>
                  <a:rPr lang="en-US" dirty="0"/>
                  <a:t> – can throw 65% of its pressure into t</a:t>
                </a:r>
                <a:r>
                  <a:rPr lang="en-US" baseline="-25000" dirty="0"/>
                  <a:t>51</a:t>
                </a:r>
                <a:endParaRPr lang="en-US" dirty="0"/>
              </a:p>
              <a:p>
                <a:pPr lvl="2"/>
                <a:r>
                  <a:rPr lang="en-US" dirty="0"/>
                  <a:t>t</a:t>
                </a:r>
                <a:r>
                  <a:rPr lang="en-US" baseline="-25000" dirty="0"/>
                  <a:t>3</a:t>
                </a:r>
                <a:r>
                  <a:rPr lang="en-US" dirty="0"/>
                  <a:t> knows t</a:t>
                </a:r>
                <a:r>
                  <a:rPr lang="en-US" baseline="-25000" dirty="0"/>
                  <a:t>2</a:t>
                </a:r>
                <a:r>
                  <a:rPr lang="en-US" dirty="0"/>
                  <a:t> – can throw 35% its pressure into t</a:t>
                </a:r>
                <a:r>
                  <a:rPr lang="en-US" baseline="-25000" dirty="0"/>
                  <a:t>51</a:t>
                </a:r>
              </a:p>
              <a:p>
                <a:pPr lvl="2"/>
                <a:r>
                  <a:rPr lang="en-US" dirty="0"/>
                  <a:t>t</a:t>
                </a:r>
                <a:r>
                  <a:rPr lang="en-US" baseline="-25000" dirty="0"/>
                  <a:t>51</a:t>
                </a:r>
                <a:r>
                  <a:rPr lang="en-US" dirty="0"/>
                  <a:t> gets exactly 100% all the time</a:t>
                </a:r>
              </a:p>
              <a:p>
                <a:r>
                  <a:rPr lang="en-US" dirty="0"/>
                  <a:t>This makes the time dimension parallelizable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C5240-A39C-478B-938A-0F6D66B33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34951"/>
                <a:ext cx="10515600" cy="2919411"/>
              </a:xfrm>
              <a:blipFill>
                <a:blip r:embed="rId2"/>
                <a:stretch>
                  <a:fillRect l="-1043" t="-3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041E2-CBA9-4EBD-AD3C-67C11CD8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E1F87-FA4E-4F77-AC4A-FFB448CDA145}"/>
              </a:ext>
            </a:extLst>
          </p:cNvPr>
          <p:cNvGrpSpPr/>
          <p:nvPr/>
        </p:nvGrpSpPr>
        <p:grpSpPr>
          <a:xfrm>
            <a:off x="1118950" y="1373140"/>
            <a:ext cx="9954100" cy="1943143"/>
            <a:chOff x="1277431" y="1803446"/>
            <a:chExt cx="9954100" cy="19431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9361F5-4497-4212-B1AE-E4423B5637AB}"/>
                </a:ext>
              </a:extLst>
            </p:cNvPr>
            <p:cNvGrpSpPr/>
            <p:nvPr/>
          </p:nvGrpSpPr>
          <p:grpSpPr>
            <a:xfrm>
              <a:off x="1277431" y="1808744"/>
              <a:ext cx="9954100" cy="1937845"/>
              <a:chOff x="804095" y="1214448"/>
              <a:chExt cx="9954100" cy="1937845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87071AE-9386-48FA-A615-3CC6B6D24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095" y="1837549"/>
                <a:ext cx="99541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9B81F88-2B5C-485A-BBBF-E3A3E6E060D9}"/>
                  </a:ext>
                </a:extLst>
              </p:cNvPr>
              <p:cNvCxnSpPr/>
              <p:nvPr/>
            </p:nvCxnSpPr>
            <p:spPr>
              <a:xfrm>
                <a:off x="4599992" y="1837549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6305C27-9ACD-42EF-BA16-317E5B1E44B0}"/>
                  </a:ext>
                </a:extLst>
              </p:cNvPr>
              <p:cNvCxnSpPr/>
              <p:nvPr/>
            </p:nvCxnSpPr>
            <p:spPr>
              <a:xfrm>
                <a:off x="6450559" y="1837549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80B3FA4-04C6-42A9-B6F4-0A0A56E195B9}"/>
                  </a:ext>
                </a:extLst>
              </p:cNvPr>
              <p:cNvCxnSpPr/>
              <p:nvPr/>
            </p:nvCxnSpPr>
            <p:spPr>
              <a:xfrm>
                <a:off x="3984172" y="1624199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32A2C5F-2F2D-4F71-ABAC-5DB917566E5A}"/>
                  </a:ext>
                </a:extLst>
              </p:cNvPr>
              <p:cNvCxnSpPr/>
              <p:nvPr/>
            </p:nvCxnSpPr>
            <p:spPr>
              <a:xfrm>
                <a:off x="7738190" y="1607386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B356D31-B32B-48A4-8EDA-85A579525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2964" y="1820148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EAF3D8-8E3C-495E-B0C6-ACCA8CF71B55}"/>
                  </a:ext>
                </a:extLst>
              </p:cNvPr>
              <p:cNvSpPr txBox="1"/>
              <p:nvPr/>
            </p:nvSpPr>
            <p:spPr>
              <a:xfrm>
                <a:off x="5342425" y="1225051"/>
                <a:ext cx="636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92978-B565-4984-B062-E62E498B21B9}"/>
                  </a:ext>
                </a:extLst>
              </p:cNvPr>
              <p:cNvSpPr txBox="1"/>
              <p:nvPr/>
            </p:nvSpPr>
            <p:spPr>
              <a:xfrm>
                <a:off x="3707193" y="1220757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00FF0-3C65-41C0-8D96-866219A90C15}"/>
                  </a:ext>
                </a:extLst>
              </p:cNvPr>
              <p:cNvSpPr txBox="1"/>
              <p:nvPr/>
            </p:nvSpPr>
            <p:spPr>
              <a:xfrm>
                <a:off x="7448923" y="1214448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80EEF2-AB0E-4F34-AAFB-59E536BAFB5B}"/>
                  </a:ext>
                </a:extLst>
              </p:cNvPr>
              <p:cNvSpPr txBox="1"/>
              <p:nvPr/>
            </p:nvSpPr>
            <p:spPr>
              <a:xfrm>
                <a:off x="4349292" y="2056339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51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965FD2-D32E-4905-956F-42D63B6C755D}"/>
                  </a:ext>
                </a:extLst>
              </p:cNvPr>
              <p:cNvSpPr txBox="1"/>
              <p:nvPr/>
            </p:nvSpPr>
            <p:spPr>
              <a:xfrm>
                <a:off x="2543974" y="2044017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50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0A459D-86A8-44F9-8587-87F664E94D40}"/>
                  </a:ext>
                </a:extLst>
              </p:cNvPr>
              <p:cNvSpPr txBox="1"/>
              <p:nvPr/>
            </p:nvSpPr>
            <p:spPr>
              <a:xfrm>
                <a:off x="6211056" y="2019046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52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CA1408-6F94-4C0A-B28B-56558C1A1088}"/>
                  </a:ext>
                </a:extLst>
              </p:cNvPr>
              <p:cNvSpPr txBox="1"/>
              <p:nvPr/>
            </p:nvSpPr>
            <p:spPr>
              <a:xfrm>
                <a:off x="4144408" y="1933613"/>
                <a:ext cx="4600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35%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6F4A71-B5A7-400C-AD62-1B6D665D2299}"/>
                  </a:ext>
                </a:extLst>
              </p:cNvPr>
              <p:cNvSpPr txBox="1"/>
              <p:nvPr/>
            </p:nvSpPr>
            <p:spPr>
              <a:xfrm>
                <a:off x="4663345" y="1926713"/>
                <a:ext cx="4600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65%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734F7EC-9E50-45F9-973F-6B5AA0FE20C2}"/>
                  </a:ext>
                </a:extLst>
              </p:cNvPr>
              <p:cNvCxnSpPr/>
              <p:nvPr/>
            </p:nvCxnSpPr>
            <p:spPr>
              <a:xfrm>
                <a:off x="5620972" y="1593421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CA875D1-01F2-4C4E-A3E6-FB1F1E36476C}"/>
                  </a:ext>
                </a:extLst>
              </p:cNvPr>
              <p:cNvCxnSpPr/>
              <p:nvPr/>
            </p:nvCxnSpPr>
            <p:spPr>
              <a:xfrm>
                <a:off x="8200832" y="1829262"/>
                <a:ext cx="0" cy="2338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70D30B-2D5F-406F-B00E-9DCB0C120F93}"/>
                  </a:ext>
                </a:extLst>
              </p:cNvPr>
              <p:cNvSpPr txBox="1"/>
              <p:nvPr/>
            </p:nvSpPr>
            <p:spPr>
              <a:xfrm>
                <a:off x="7961329" y="2010759"/>
                <a:ext cx="578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  <a:r>
                  <a:rPr lang="en-US" baseline="-25000" dirty="0"/>
                  <a:t>53</a:t>
                </a:r>
              </a:p>
            </p:txBody>
          </p:sp>
          <p:sp>
            <p:nvSpPr>
              <p:cNvPr id="29" name="Left Brace 28">
                <a:extLst>
                  <a:ext uri="{FF2B5EF4-FFF2-40B4-BE49-F238E27FC236}">
                    <a16:creationId xmlns:a16="http://schemas.microsoft.com/office/drawing/2014/main" id="{6279F5D9-CAAF-4A88-B812-185EF062B8B7}"/>
                  </a:ext>
                </a:extLst>
              </p:cNvPr>
              <p:cNvSpPr/>
              <p:nvPr/>
            </p:nvSpPr>
            <p:spPr>
              <a:xfrm rot="16200000">
                <a:off x="3545510" y="1707774"/>
                <a:ext cx="336705" cy="1813668"/>
              </a:xfrm>
              <a:prstGeom prst="leftBrac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Left Brace 29">
                <a:extLst>
                  <a:ext uri="{FF2B5EF4-FFF2-40B4-BE49-F238E27FC236}">
                    <a16:creationId xmlns:a16="http://schemas.microsoft.com/office/drawing/2014/main" id="{4E3EDE6B-34F1-4D69-9546-CDA4ECFB10FB}"/>
                  </a:ext>
                </a:extLst>
              </p:cNvPr>
              <p:cNvSpPr/>
              <p:nvPr/>
            </p:nvSpPr>
            <p:spPr>
              <a:xfrm rot="16200000">
                <a:off x="5378655" y="1708168"/>
                <a:ext cx="336705" cy="1813668"/>
              </a:xfrm>
              <a:prstGeom prst="leftBrac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20840869-D9A5-47E2-8687-D86DC609458A}"/>
                  </a:ext>
                </a:extLst>
              </p:cNvPr>
              <p:cNvSpPr/>
              <p:nvPr/>
            </p:nvSpPr>
            <p:spPr>
              <a:xfrm rot="16200000">
                <a:off x="7205679" y="1711520"/>
                <a:ext cx="336705" cy="1813668"/>
              </a:xfrm>
              <a:prstGeom prst="leftBrac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62D0F82-FAAC-443D-96D6-BC973FF3728E}"/>
                  </a:ext>
                </a:extLst>
              </p:cNvPr>
              <p:cNvSpPr txBox="1"/>
              <p:nvPr/>
            </p:nvSpPr>
            <p:spPr>
              <a:xfrm>
                <a:off x="3527178" y="2782961"/>
                <a:ext cx="468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dt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96BD08-F344-40CC-8F4B-B848630FE998}"/>
                  </a:ext>
                </a:extLst>
              </p:cNvPr>
              <p:cNvSpPr txBox="1"/>
              <p:nvPr/>
            </p:nvSpPr>
            <p:spPr>
              <a:xfrm>
                <a:off x="5386970" y="2769491"/>
                <a:ext cx="468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dt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C7DB83-6148-4FAA-94AB-AC943B945A93}"/>
                  </a:ext>
                </a:extLst>
              </p:cNvPr>
              <p:cNvSpPr txBox="1"/>
              <p:nvPr/>
            </p:nvSpPr>
            <p:spPr>
              <a:xfrm>
                <a:off x="7200639" y="2763951"/>
                <a:ext cx="468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dt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9B9DAF1-31B5-4AC3-8579-D57B9DDD1E74}"/>
                </a:ext>
              </a:extLst>
            </p:cNvPr>
            <p:cNvCxnSpPr/>
            <p:nvPr/>
          </p:nvCxnSpPr>
          <p:spPr>
            <a:xfrm>
              <a:off x="2649081" y="2206888"/>
              <a:ext cx="0" cy="2338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BD2BBB-DFF3-45DE-9CED-90912F444469}"/>
                </a:ext>
              </a:extLst>
            </p:cNvPr>
            <p:cNvSpPr txBox="1"/>
            <p:nvPr/>
          </p:nvSpPr>
          <p:spPr>
            <a:xfrm>
              <a:off x="2372102" y="1803446"/>
              <a:ext cx="57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</a:t>
              </a:r>
              <a:r>
                <a:rPr lang="en-US" baseline="-25000" dirty="0"/>
                <a:t>1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270F6D6-ECFD-4D9A-9084-4D2BBA4A0EEF}"/>
              </a:ext>
            </a:extLst>
          </p:cNvPr>
          <p:cNvCxnSpPr>
            <a:cxnSpLocks/>
          </p:cNvCxnSpPr>
          <p:nvPr/>
        </p:nvCxnSpPr>
        <p:spPr>
          <a:xfrm>
            <a:off x="4306896" y="2099551"/>
            <a:ext cx="16368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0D55-8000-4535-A943-E810A3E3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50FB-C702-43B9-A20E-43A85202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Develop a new version of ACUM that can process </a:t>
            </a:r>
          </a:p>
          <a:p>
            <a:pPr lvl="2"/>
            <a:r>
              <a:rPr lang="en-US" sz="2400" dirty="0"/>
              <a:t>Large amounts of timesteps </a:t>
            </a:r>
          </a:p>
          <a:p>
            <a:pPr lvl="2"/>
            <a:r>
              <a:rPr lang="en-US" sz="2400" dirty="0"/>
              <a:t>Non-periodic data</a:t>
            </a:r>
          </a:p>
          <a:p>
            <a:r>
              <a:rPr lang="en-US" sz="3200" dirty="0"/>
              <a:t>Modify CFD solver </a:t>
            </a:r>
          </a:p>
          <a:p>
            <a:pPr lvl="2"/>
            <a:r>
              <a:rPr lang="en-US" sz="2400" dirty="0"/>
              <a:t>Efficient processing of data needed for ACUM </a:t>
            </a:r>
          </a:p>
          <a:p>
            <a:pPr lvl="2"/>
            <a:r>
              <a:rPr lang="en-US" sz="2400" dirty="0"/>
              <a:t>Simulate non-periodic events</a:t>
            </a:r>
          </a:p>
          <a:p>
            <a:r>
              <a:rPr lang="en-US" sz="3200" dirty="0"/>
              <a:t>Validation</a:t>
            </a:r>
          </a:p>
          <a:p>
            <a:r>
              <a:rPr lang="en-US" sz="3200" dirty="0"/>
              <a:t>Run non-periodic cases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F4AAB-7B88-420E-B9BA-60D6FBFC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0D55-8000-4535-A943-E810A3E3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ACUM-3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50FB-C702-43B9-A20E-43A85202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on GPUs</a:t>
            </a:r>
          </a:p>
          <a:p>
            <a:pPr lvl="2"/>
            <a:r>
              <a:rPr lang="en-US" dirty="0"/>
              <a:t>Using CUDA or </a:t>
            </a:r>
            <a:r>
              <a:rPr lang="en-US" dirty="0" err="1"/>
              <a:t>OpenACC</a:t>
            </a:r>
            <a:endParaRPr lang="en-US" dirty="0"/>
          </a:p>
          <a:p>
            <a:r>
              <a:rPr lang="en-US" dirty="0"/>
              <a:t>3-D parallelization </a:t>
            </a:r>
          </a:p>
          <a:p>
            <a:pPr lvl="2"/>
            <a:r>
              <a:rPr lang="en-US" dirty="0"/>
              <a:t>Observers</a:t>
            </a:r>
          </a:p>
          <a:p>
            <a:pPr lvl="2"/>
            <a:r>
              <a:rPr lang="en-US" dirty="0"/>
              <a:t>Elements</a:t>
            </a:r>
          </a:p>
          <a:p>
            <a:pPr lvl="2"/>
            <a:r>
              <a:rPr lang="en-US" dirty="0"/>
              <a:t>Timesteps</a:t>
            </a:r>
          </a:p>
          <a:p>
            <a:pPr lvl="3"/>
            <a:r>
              <a:rPr lang="en-US" dirty="0"/>
              <a:t>Using binning approach</a:t>
            </a:r>
          </a:p>
          <a:p>
            <a:r>
              <a:rPr lang="en-US" dirty="0"/>
              <a:t>Operatable on HPC clusters using MPI</a:t>
            </a:r>
          </a:p>
          <a:p>
            <a:pPr lvl="2"/>
            <a:r>
              <a:rPr lang="en-US" dirty="0"/>
              <a:t>To avoid memory limitations</a:t>
            </a:r>
          </a:p>
          <a:p>
            <a:r>
              <a:rPr lang="en-US" dirty="0"/>
              <a:t>Ability to process large amounts of non-periodic data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F4AAB-7B88-420E-B9BA-60D6FBFC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 descr="upload.wikimedia.org/wikipedia/en/b/b9/Nvidia_C...">
            <a:extLst>
              <a:ext uri="{FF2B5EF4-FFF2-40B4-BE49-F238E27FC236}">
                <a16:creationId xmlns:a16="http://schemas.microsoft.com/office/drawing/2014/main" id="{E95D2DF8-5CAF-4CE0-A38A-32A87665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60" y="1502754"/>
            <a:ext cx="2453480" cy="148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ACC Overview Course | NVIDIA Developer">
            <a:extLst>
              <a:ext uri="{FF2B5EF4-FFF2-40B4-BE49-F238E27FC236}">
                <a16:creationId xmlns:a16="http://schemas.microsoft.com/office/drawing/2014/main" id="{DE4E013C-8239-430C-B526-3476EF40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21" y="3297395"/>
            <a:ext cx="4255363" cy="11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B621-7270-4A89-A79E-BF8671D2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5416-C50F-4040-BA81-16F2DB687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inputs</a:t>
            </a:r>
          </a:p>
          <a:p>
            <a:pPr lvl="2"/>
            <a:r>
              <a:rPr lang="en-US" dirty="0"/>
              <a:t>Geometric data</a:t>
            </a:r>
          </a:p>
          <a:p>
            <a:pPr lvl="2"/>
            <a:r>
              <a:rPr lang="en-US" dirty="0"/>
              <a:t>Surface pressure</a:t>
            </a:r>
          </a:p>
          <a:p>
            <a:pPr lvl="2"/>
            <a:r>
              <a:rPr lang="en-US" dirty="0"/>
              <a:t>Observer locations</a:t>
            </a:r>
          </a:p>
          <a:p>
            <a:r>
              <a:rPr lang="en-US" dirty="0"/>
              <a:t>Preprocess inputs</a:t>
            </a:r>
          </a:p>
          <a:p>
            <a:r>
              <a:rPr lang="en-US" dirty="0"/>
              <a:t>Acoustic pressure computation </a:t>
            </a:r>
            <a:r>
              <a:rPr lang="en-US" i="1" dirty="0">
                <a:solidFill>
                  <a:schemeClr val="accent1"/>
                </a:solidFill>
              </a:rPr>
              <a:t>(parallelized)</a:t>
            </a:r>
          </a:p>
          <a:p>
            <a:pPr lvl="2"/>
            <a:r>
              <a:rPr lang="en-US" dirty="0"/>
              <a:t>Binning approach</a:t>
            </a:r>
          </a:p>
          <a:p>
            <a:r>
              <a:rPr lang="en-US" dirty="0"/>
              <a:t>Write output to files</a:t>
            </a:r>
          </a:p>
          <a:p>
            <a:r>
              <a:rPr lang="en-US" dirty="0"/>
              <a:t>Post process to calculate OASPL at each observer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AD36D-7BE5-4DD1-82C2-2A6FE775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88B7CD-E701-4140-B1AC-3716CCC40D0E}"/>
              </a:ext>
            </a:extLst>
          </p:cNvPr>
          <p:cNvGrpSpPr/>
          <p:nvPr/>
        </p:nvGrpSpPr>
        <p:grpSpPr>
          <a:xfrm>
            <a:off x="7027519" y="2114281"/>
            <a:ext cx="3883511" cy="903643"/>
            <a:chOff x="7057016" y="2861533"/>
            <a:chExt cx="3883511" cy="903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F4BE17-A0AA-4B38-8174-6996C64D4252}"/>
                    </a:ext>
                  </a:extLst>
                </p:cNvPr>
                <p:cNvSpPr txBox="1"/>
                <p:nvPr/>
              </p:nvSpPr>
              <p:spPr>
                <a:xfrm>
                  <a:off x="7057017" y="3001384"/>
                  <a:ext cx="3748144" cy="625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𝑂𝐴𝑆𝑃𝐿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𝑚𝑒𝑎𝑛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F4BE17-A0AA-4B38-8174-6996C64D4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017" y="3001384"/>
                  <a:ext cx="3748144" cy="6252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B0B00-9207-46A5-B784-F9EA8FFF52C0}"/>
                </a:ext>
              </a:extLst>
            </p:cNvPr>
            <p:cNvSpPr/>
            <p:nvPr/>
          </p:nvSpPr>
          <p:spPr>
            <a:xfrm>
              <a:off x="7057016" y="2861533"/>
              <a:ext cx="3883511" cy="9036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88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8DC7-0794-482D-9BCE-3AAD663A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Modifications to CFD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8858-9DEE-4C02-9157-148D4336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in-house CFD solver requires capability of</a:t>
            </a:r>
          </a:p>
          <a:p>
            <a:pPr lvl="2"/>
            <a:r>
              <a:rPr lang="en-US" dirty="0"/>
              <a:t>RPM change</a:t>
            </a:r>
          </a:p>
          <a:p>
            <a:pPr lvl="2"/>
            <a:r>
              <a:rPr lang="en-US" dirty="0"/>
              <a:t>Non-linear geometric movements</a:t>
            </a:r>
          </a:p>
          <a:p>
            <a:pPr lvl="2"/>
            <a:r>
              <a:rPr lang="en-US" dirty="0"/>
              <a:t>Angle of attack changes</a:t>
            </a:r>
          </a:p>
          <a:p>
            <a:endParaRPr lang="en-US" dirty="0"/>
          </a:p>
          <a:p>
            <a:r>
              <a:rPr lang="en-US" dirty="0"/>
              <a:t>Dual mesh arrangement</a:t>
            </a:r>
          </a:p>
          <a:p>
            <a:pPr lvl="2"/>
            <a:r>
              <a:rPr lang="en-US" dirty="0"/>
              <a:t>CFD needs a finer mesh to prevent numerical diffusion and capture small scale turbulent structures</a:t>
            </a:r>
          </a:p>
          <a:p>
            <a:pPr lvl="2"/>
            <a:r>
              <a:rPr lang="en-US" dirty="0"/>
              <a:t>Acoustic computation can be done on a much coarser mesh</a:t>
            </a:r>
          </a:p>
          <a:p>
            <a:pPr lvl="2"/>
            <a:r>
              <a:rPr lang="en-US" dirty="0"/>
              <a:t>CFD solver should compute surface pressure on the finer mesh and store on a coarser mesh, which can be accessed by ACUM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D837C-8588-4639-808C-018D8E97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6F16-DF44-4E8A-89DC-375CD06F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Mesh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3507-708D-4ED5-8742-DBD723C3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48"/>
            <a:ext cx="10515600" cy="4587683"/>
          </a:xfrm>
        </p:spPr>
        <p:txBody>
          <a:bodyPr/>
          <a:lstStyle/>
          <a:p>
            <a:r>
              <a:rPr lang="en-US" dirty="0"/>
              <a:t>The blade surface mesh is generated using Pointwise </a:t>
            </a:r>
          </a:p>
          <a:p>
            <a:pPr lvl="2"/>
            <a:r>
              <a:rPr lang="en-US" dirty="0"/>
              <a:t>Triangular (unstructured) and quadrilateral (structured) elements – coarser mesh</a:t>
            </a:r>
          </a:p>
          <a:p>
            <a:r>
              <a:rPr lang="en-US" dirty="0"/>
              <a:t>In-house mesh generation tool is used to generate the volume meshes</a:t>
            </a:r>
          </a:p>
          <a:p>
            <a:pPr lvl="2"/>
            <a:r>
              <a:rPr lang="en-US" dirty="0"/>
              <a:t>Surface mesh elements are subdivided into pure-quadrilaterals (unstructured) – finer mesh</a:t>
            </a:r>
          </a:p>
          <a:p>
            <a:pPr lvl="2"/>
            <a:r>
              <a:rPr lang="en-US" dirty="0"/>
              <a:t>Hexahedron volume meshes</a:t>
            </a:r>
          </a:p>
          <a:p>
            <a:r>
              <a:rPr lang="en-US" dirty="0"/>
              <a:t>Coarser mesh can be used to write pressure and geometric data for acoustic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CD302-3EC1-4B56-AC03-52B844E5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0A18-895D-44F4-A2A5-9D12EFC2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Blade Mesh (Finer)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F212-95A3-4AF4-AA41-9B28A0740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6E696-CFC1-480B-B392-8DD3BFF8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ED293-B187-4D81-8AF9-6A33AFAC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506" y="1600982"/>
            <a:ext cx="4509494" cy="4390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4DE02-4444-44CD-AF7F-9318D5568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6" y="1332880"/>
            <a:ext cx="2054271" cy="473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042EA-E855-4772-B0F3-3175B2A4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785" y="2154351"/>
            <a:ext cx="4651003" cy="38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35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1986-F520-4F76-84C4-1164C26E3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491"/>
            <a:ext cx="10515600" cy="4792358"/>
          </a:xfrm>
        </p:spPr>
        <p:txBody>
          <a:bodyPr/>
          <a:lstStyle/>
          <a:p>
            <a:r>
              <a:rPr lang="en-US" dirty="0"/>
              <a:t>OASPL in dB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8F983-9841-4264-9CA2-7E36A427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to Periodic Propeller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D6D8C-44BE-4574-856D-71FD90E5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B0FD1-00F6-4AEC-A65B-543AFF02A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362" y="1248073"/>
            <a:ext cx="4308224" cy="21809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A29993-922A-4B17-AF2D-969175475D63}"/>
              </a:ext>
            </a:extLst>
          </p:cNvPr>
          <p:cNvGrpSpPr/>
          <p:nvPr/>
        </p:nvGrpSpPr>
        <p:grpSpPr>
          <a:xfrm>
            <a:off x="975041" y="2044438"/>
            <a:ext cx="4385291" cy="4019769"/>
            <a:chOff x="2260572" y="2067080"/>
            <a:chExt cx="4385291" cy="4019769"/>
          </a:xfrm>
        </p:grpSpPr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B64B7868-C1B4-4D51-A865-6057ADCFF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2" t="5060" r="11409"/>
            <a:stretch/>
          </p:blipFill>
          <p:spPr>
            <a:xfrm>
              <a:off x="2478119" y="2155147"/>
              <a:ext cx="4167744" cy="393170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4747ED-357C-4BC7-B68C-730CE0CD219A}"/>
                </a:ext>
              </a:extLst>
            </p:cNvPr>
            <p:cNvSpPr/>
            <p:nvPr/>
          </p:nvSpPr>
          <p:spPr>
            <a:xfrm>
              <a:off x="2260572" y="2067080"/>
              <a:ext cx="848037" cy="472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2477EF-5016-42CB-8700-E1A06F6FC080}"/>
              </a:ext>
            </a:extLst>
          </p:cNvPr>
          <p:cNvGrpSpPr/>
          <p:nvPr/>
        </p:nvGrpSpPr>
        <p:grpSpPr>
          <a:xfrm>
            <a:off x="5879342" y="3203629"/>
            <a:ext cx="1757159" cy="496864"/>
            <a:chOff x="308356" y="2438038"/>
            <a:chExt cx="1757159" cy="4968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7660C6-A6FB-48CD-A921-9F31D2ACB045}"/>
                </a:ext>
              </a:extLst>
            </p:cNvPr>
            <p:cNvSpPr txBox="1"/>
            <p:nvPr/>
          </p:nvSpPr>
          <p:spPr>
            <a:xfrm>
              <a:off x="661938" y="2438038"/>
              <a:ext cx="1304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Loading Noise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93462-0255-48CD-8BAF-A5C18D350C10}"/>
                </a:ext>
              </a:extLst>
            </p:cNvPr>
            <p:cNvSpPr txBox="1"/>
            <p:nvPr/>
          </p:nvSpPr>
          <p:spPr>
            <a:xfrm>
              <a:off x="630762" y="2673292"/>
              <a:ext cx="14347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Thickness Noise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92E50C-7817-4D32-8276-A1ECA6F7D166}"/>
                </a:ext>
              </a:extLst>
            </p:cNvPr>
            <p:cNvCxnSpPr/>
            <p:nvPr/>
          </p:nvCxnSpPr>
          <p:spPr>
            <a:xfrm>
              <a:off x="308356" y="2539420"/>
              <a:ext cx="316197" cy="0"/>
            </a:xfrm>
            <a:prstGeom prst="line">
              <a:avLst/>
            </a:prstGeom>
            <a:ln w="38100">
              <a:solidFill>
                <a:srgbClr val="19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B712C1-0199-400D-B8C9-152383A75B15}"/>
                </a:ext>
              </a:extLst>
            </p:cNvPr>
            <p:cNvCxnSpPr/>
            <p:nvPr/>
          </p:nvCxnSpPr>
          <p:spPr>
            <a:xfrm>
              <a:off x="308356" y="2777278"/>
              <a:ext cx="31619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7C4A731-0760-4509-BFF5-980DCD772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361" y="3700493"/>
            <a:ext cx="4308224" cy="21833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02FD028-FB42-4B9E-A8D9-47E9589D100B}"/>
              </a:ext>
            </a:extLst>
          </p:cNvPr>
          <p:cNvSpPr/>
          <p:nvPr/>
        </p:nvSpPr>
        <p:spPr>
          <a:xfrm>
            <a:off x="11147328" y="3818153"/>
            <a:ext cx="848037" cy="47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3A71B-C40B-495B-B894-918C11E8BC79}"/>
              </a:ext>
            </a:extLst>
          </p:cNvPr>
          <p:cNvSpPr/>
          <p:nvPr/>
        </p:nvSpPr>
        <p:spPr>
          <a:xfrm>
            <a:off x="11250564" y="1294491"/>
            <a:ext cx="848037" cy="47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E38868-B3F6-4601-9D82-8D26EE2029BF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3276460" y="2132505"/>
            <a:ext cx="436004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1309AF-C2D2-4B17-A7F5-DC294CFBD1B5}"/>
              </a:ext>
            </a:extLst>
          </p:cNvPr>
          <p:cNvCxnSpPr>
            <a:cxnSpLocks/>
          </p:cNvCxnSpPr>
          <p:nvPr/>
        </p:nvCxnSpPr>
        <p:spPr>
          <a:xfrm>
            <a:off x="5175105" y="3997721"/>
            <a:ext cx="2582688" cy="571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F9391-FF52-42B4-80B1-BF3F6CF0D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8714"/>
          <a:stretch/>
        </p:blipFill>
        <p:spPr>
          <a:xfrm>
            <a:off x="9243454" y="1153630"/>
            <a:ext cx="3669308" cy="2771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68803-9BEE-41DC-9FEE-46671FAA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of ACUM - 3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88683-BBAE-417A-B035-49060A9C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0416A-C4A8-4488-98F1-CD27CADA7D4D}"/>
              </a:ext>
            </a:extLst>
          </p:cNvPr>
          <p:cNvSpPr txBox="1"/>
          <p:nvPr/>
        </p:nvSpPr>
        <p:spPr>
          <a:xfrm>
            <a:off x="9783999" y="3365191"/>
            <a:ext cx="1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Propeller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8521A-FA67-4E00-ACEF-25013172ADEB}"/>
              </a:ext>
            </a:extLst>
          </p:cNvPr>
          <p:cNvSpPr/>
          <p:nvPr/>
        </p:nvSpPr>
        <p:spPr>
          <a:xfrm>
            <a:off x="10439400" y="1124700"/>
            <a:ext cx="914400" cy="25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35BBA2-A97F-45C0-8483-5D222147F204}"/>
              </a:ext>
            </a:extLst>
          </p:cNvPr>
          <p:cNvGrpSpPr/>
          <p:nvPr/>
        </p:nvGrpSpPr>
        <p:grpSpPr>
          <a:xfrm>
            <a:off x="8144417" y="3734523"/>
            <a:ext cx="3855319" cy="2390102"/>
            <a:chOff x="8300531" y="3734523"/>
            <a:chExt cx="3855319" cy="2390102"/>
          </a:xfrm>
        </p:grpSpPr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1D3A5D52-B5D2-495A-A29E-BBCE16F16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2" t="5060" r="11409"/>
            <a:stretch/>
          </p:blipFill>
          <p:spPr>
            <a:xfrm>
              <a:off x="9622257" y="3734523"/>
              <a:ext cx="2533593" cy="239010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F139D3-5700-4867-B105-0BC4133902E7}"/>
                </a:ext>
              </a:extLst>
            </p:cNvPr>
            <p:cNvSpPr/>
            <p:nvPr/>
          </p:nvSpPr>
          <p:spPr>
            <a:xfrm>
              <a:off x="9297232" y="3739722"/>
              <a:ext cx="672353" cy="20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9D5A6C-B2E6-4BDB-8AFB-39FFC5F9F27C}"/>
                </a:ext>
              </a:extLst>
            </p:cNvPr>
            <p:cNvSpPr txBox="1"/>
            <p:nvPr/>
          </p:nvSpPr>
          <p:spPr>
            <a:xfrm>
              <a:off x="8865345" y="5751311"/>
              <a:ext cx="1696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OASPL/dB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F97A69-0F79-418B-BECD-108D452A9F01}"/>
                </a:ext>
              </a:extLst>
            </p:cNvPr>
            <p:cNvSpPr txBox="1"/>
            <p:nvPr/>
          </p:nvSpPr>
          <p:spPr>
            <a:xfrm>
              <a:off x="8654113" y="5002705"/>
              <a:ext cx="1304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Loading Noise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7E826E-DC76-4FF3-A221-8F0A6493AB6F}"/>
                </a:ext>
              </a:extLst>
            </p:cNvPr>
            <p:cNvSpPr txBox="1"/>
            <p:nvPr/>
          </p:nvSpPr>
          <p:spPr>
            <a:xfrm>
              <a:off x="8622937" y="5237959"/>
              <a:ext cx="14347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Thickness Noise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C7C51A-9FDF-4480-A30A-1C8139BE379E}"/>
                </a:ext>
              </a:extLst>
            </p:cNvPr>
            <p:cNvCxnSpPr/>
            <p:nvPr/>
          </p:nvCxnSpPr>
          <p:spPr>
            <a:xfrm>
              <a:off x="8300531" y="5104087"/>
              <a:ext cx="316197" cy="0"/>
            </a:xfrm>
            <a:prstGeom prst="line">
              <a:avLst/>
            </a:prstGeom>
            <a:ln w="38100">
              <a:solidFill>
                <a:srgbClr val="19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43944E-E50D-4746-9564-253767C8FEDE}"/>
                </a:ext>
              </a:extLst>
            </p:cNvPr>
            <p:cNvCxnSpPr/>
            <p:nvPr/>
          </p:nvCxnSpPr>
          <p:spPr>
            <a:xfrm>
              <a:off x="8300531" y="5341945"/>
              <a:ext cx="31619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4FFC-8133-46DE-B95A-E289A741F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48"/>
            <a:ext cx="8994289" cy="4587683"/>
          </a:xfrm>
        </p:spPr>
        <p:txBody>
          <a:bodyPr/>
          <a:lstStyle/>
          <a:p>
            <a:r>
              <a:rPr lang="en-US" dirty="0"/>
              <a:t>Use a propeller as the source </a:t>
            </a:r>
          </a:p>
          <a:p>
            <a:pPr lvl="2"/>
            <a:r>
              <a:rPr lang="en-US" dirty="0"/>
              <a:t>Geometry obtained from 1</a:t>
            </a:r>
            <a:r>
              <a:rPr lang="en-US" baseline="30000" dirty="0"/>
              <a:t>st</a:t>
            </a:r>
            <a:r>
              <a:rPr lang="en-US" dirty="0"/>
              <a:t> AIAA Workshop for Integrated Propeller Predictions (WIPP)</a:t>
            </a:r>
            <a:r>
              <a:rPr lang="en-US" baseline="30000" dirty="0"/>
              <a:t>9</a:t>
            </a:r>
            <a:endParaRPr lang="en-US" dirty="0"/>
          </a:p>
          <a:p>
            <a:r>
              <a:rPr lang="en-US" dirty="0"/>
              <a:t>Compute acoustics for one revolution</a:t>
            </a:r>
          </a:p>
          <a:p>
            <a:r>
              <a:rPr lang="en-US" dirty="0"/>
              <a:t>Compare with the results obtained from ACUM-2</a:t>
            </a:r>
          </a:p>
          <a:p>
            <a:r>
              <a:rPr lang="en-US" dirty="0"/>
              <a:t>Compute acoustics for multiple revolutions of level-flight</a:t>
            </a:r>
          </a:p>
          <a:p>
            <a:pPr lvl="2"/>
            <a:r>
              <a:rPr lang="en-US" dirty="0"/>
              <a:t>Periodic output</a:t>
            </a:r>
          </a:p>
          <a:p>
            <a:r>
              <a:rPr lang="en-US" dirty="0"/>
              <a:t>Compare with ACUM-2 results</a:t>
            </a:r>
          </a:p>
        </p:txBody>
      </p:sp>
    </p:spTree>
    <p:extLst>
      <p:ext uri="{BB962C8B-B14F-4D97-AF65-F5344CB8AC3E}">
        <p14:creationId xmlns:p14="http://schemas.microsoft.com/office/powerpoint/2010/main" val="15846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B6A6-872E-4A7E-9C68-07CCF6C22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Aeroacoustics</a:t>
            </a:r>
          </a:p>
          <a:p>
            <a:pPr lvl="2"/>
            <a:r>
              <a:rPr lang="en-US" dirty="0"/>
              <a:t>Why important?</a:t>
            </a:r>
          </a:p>
          <a:p>
            <a:pPr lvl="4"/>
            <a:r>
              <a:rPr lang="en-US" dirty="0"/>
              <a:t>Emergence of Urban Air Mobility – </a:t>
            </a:r>
            <a:r>
              <a:rPr lang="en-US" dirty="0" err="1"/>
              <a:t>eVTOLs</a:t>
            </a:r>
            <a:r>
              <a:rPr lang="en-US" dirty="0"/>
              <a:t> </a:t>
            </a:r>
          </a:p>
          <a:p>
            <a:pPr lvl="6"/>
            <a:r>
              <a:rPr lang="en-US" dirty="0"/>
              <a:t>Main source of thrust is propellers - - &gt; Propellers are noisy..!</a:t>
            </a:r>
          </a:p>
          <a:p>
            <a:pPr lvl="6"/>
            <a:r>
              <a:rPr lang="en-US" dirty="0"/>
              <a:t>More air vehicles in urban environments - - &gt; More noise..!</a:t>
            </a:r>
          </a:p>
          <a:p>
            <a:pPr lvl="6"/>
            <a:r>
              <a:rPr lang="en-US" dirty="0"/>
              <a:t>Passenger and pedestrian discomfort - - &gt; Critical challenge to the industry</a:t>
            </a:r>
          </a:p>
          <a:p>
            <a:pPr lvl="4"/>
            <a:r>
              <a:rPr lang="en-US" dirty="0"/>
              <a:t>Hybrid-Electric propulsion</a:t>
            </a:r>
          </a:p>
          <a:p>
            <a:pPr lvl="6"/>
            <a:r>
              <a:rPr lang="en-US" dirty="0"/>
              <a:t>Lower emissions</a:t>
            </a:r>
          </a:p>
          <a:p>
            <a:pPr lvl="6"/>
            <a:r>
              <a:rPr lang="en-US" dirty="0"/>
              <a:t>Lower fuel usage</a:t>
            </a:r>
          </a:p>
          <a:p>
            <a:pPr lvl="6"/>
            <a:r>
              <a:rPr lang="en-US" dirty="0"/>
              <a:t>Lower noise..!</a:t>
            </a:r>
          </a:p>
          <a:p>
            <a:pPr lvl="4"/>
            <a:r>
              <a:rPr lang="en-US" dirty="0"/>
              <a:t>To reduce noise - - &gt; Understand the physics..!</a:t>
            </a:r>
          </a:p>
          <a:p>
            <a:pPr lvl="6"/>
            <a:r>
              <a:rPr lang="en-US" dirty="0"/>
              <a:t>Flight tests</a:t>
            </a:r>
          </a:p>
          <a:p>
            <a:pPr lvl="6"/>
            <a:r>
              <a:rPr lang="en-US" dirty="0"/>
              <a:t>Wind tunnel tests</a:t>
            </a:r>
          </a:p>
          <a:p>
            <a:pPr lvl="6"/>
            <a:r>
              <a:rPr lang="en-US" dirty="0"/>
              <a:t>Computational tools – computational aeroacoustics</a:t>
            </a:r>
          </a:p>
          <a:p>
            <a:pPr lvl="6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F8F50E-C42B-4604-9DE4-43023B830E0F}"/>
              </a:ext>
            </a:extLst>
          </p:cNvPr>
          <p:cNvGrpSpPr/>
          <p:nvPr/>
        </p:nvGrpSpPr>
        <p:grpSpPr>
          <a:xfrm>
            <a:off x="-160260" y="3880171"/>
            <a:ext cx="3985736" cy="2596793"/>
            <a:chOff x="-160260" y="3880171"/>
            <a:chExt cx="3985736" cy="2596793"/>
          </a:xfrm>
        </p:grpSpPr>
        <p:pic>
          <p:nvPicPr>
            <p:cNvPr id="23" name="Picture 22" descr="A large passenger jet flying through a blue sky&#10;&#10;Description automatically generated">
              <a:extLst>
                <a:ext uri="{FF2B5EF4-FFF2-40B4-BE49-F238E27FC236}">
                  <a16:creationId xmlns:a16="http://schemas.microsoft.com/office/drawing/2014/main" id="{DF4B5F86-AB9C-4E9A-BD58-7A123BDA9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" t="10364" r="13668" b="12603"/>
            <a:stretch/>
          </p:blipFill>
          <p:spPr>
            <a:xfrm>
              <a:off x="203498" y="3880171"/>
              <a:ext cx="3258221" cy="193101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ABD6CF-D824-476E-9F85-0AEE3936303C}"/>
                </a:ext>
              </a:extLst>
            </p:cNvPr>
            <p:cNvSpPr txBox="1"/>
            <p:nvPr/>
          </p:nvSpPr>
          <p:spPr>
            <a:xfrm>
              <a:off x="-160260" y="5830633"/>
              <a:ext cx="3985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EcoPulse</a:t>
              </a:r>
              <a:r>
                <a:rPr lang="en-US" dirty="0"/>
                <a:t> – Hybrid propulsion aircraft</a:t>
              </a:r>
              <a:r>
                <a:rPr lang="en-US" baseline="30000" dirty="0"/>
                <a:t>4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471D7E-5ECB-4252-B1A3-4F35A6A399A1}"/>
              </a:ext>
            </a:extLst>
          </p:cNvPr>
          <p:cNvGrpSpPr/>
          <p:nvPr/>
        </p:nvGrpSpPr>
        <p:grpSpPr>
          <a:xfrm>
            <a:off x="6925048" y="3796886"/>
            <a:ext cx="4428752" cy="2383627"/>
            <a:chOff x="6925048" y="3796886"/>
            <a:chExt cx="4428752" cy="2383627"/>
          </a:xfrm>
        </p:grpSpPr>
        <p:pic>
          <p:nvPicPr>
            <p:cNvPr id="21" name="Picture 20" descr="A close up of an airplane&#10;&#10;Description automatically generated">
              <a:extLst>
                <a:ext uri="{FF2B5EF4-FFF2-40B4-BE49-F238E27FC236}">
                  <a16:creationId xmlns:a16="http://schemas.microsoft.com/office/drawing/2014/main" id="{77BAC4B3-3078-426A-A63D-D8CB67C4D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048" y="3796886"/>
              <a:ext cx="4428752" cy="20337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1F60F4-874F-4A4E-AFD4-6605DE1E3482}"/>
                </a:ext>
              </a:extLst>
            </p:cNvPr>
            <p:cNvSpPr txBox="1"/>
            <p:nvPr/>
          </p:nvSpPr>
          <p:spPr>
            <a:xfrm>
              <a:off x="7327726" y="5811181"/>
              <a:ext cx="362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NASA X-57 All-electric aircraft</a:t>
              </a:r>
              <a:r>
                <a:rPr lang="en-US" baseline="30000" dirty="0"/>
                <a:t>5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7DA074-4995-48A9-93A7-83D3AFDB1ADF}"/>
              </a:ext>
            </a:extLst>
          </p:cNvPr>
          <p:cNvGrpSpPr/>
          <p:nvPr/>
        </p:nvGrpSpPr>
        <p:grpSpPr>
          <a:xfrm>
            <a:off x="7822981" y="3715545"/>
            <a:ext cx="4045000" cy="2482846"/>
            <a:chOff x="7883242" y="3717120"/>
            <a:chExt cx="4045000" cy="2482846"/>
          </a:xfrm>
        </p:grpSpPr>
        <p:pic>
          <p:nvPicPr>
            <p:cNvPr id="6" name="Picture 5" descr="A picture containing outdoor, water, boat, smoke&#10;&#10;Description automatically generated">
              <a:extLst>
                <a:ext uri="{FF2B5EF4-FFF2-40B4-BE49-F238E27FC236}">
                  <a16:creationId xmlns:a16="http://schemas.microsoft.com/office/drawing/2014/main" id="{6122DC5D-A655-478C-A119-38391FC2A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242" y="3717120"/>
              <a:ext cx="4045000" cy="21135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8B22BB-2752-48F2-828D-6C33E5BDB1C5}"/>
                </a:ext>
              </a:extLst>
            </p:cNvPr>
            <p:cNvSpPr txBox="1"/>
            <p:nvPr/>
          </p:nvSpPr>
          <p:spPr>
            <a:xfrm>
              <a:off x="8117889" y="5830634"/>
              <a:ext cx="362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NASA’s vision on UAM</a:t>
              </a:r>
              <a:r>
                <a:rPr lang="en-US" baseline="30000" dirty="0"/>
                <a:t>1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6D9341-E751-4E70-842B-64AFCA11F0EF}"/>
              </a:ext>
            </a:extLst>
          </p:cNvPr>
          <p:cNvGrpSpPr/>
          <p:nvPr/>
        </p:nvGrpSpPr>
        <p:grpSpPr>
          <a:xfrm>
            <a:off x="4373970" y="3908474"/>
            <a:ext cx="3623396" cy="2289917"/>
            <a:chOff x="4434231" y="3910049"/>
            <a:chExt cx="3623396" cy="2289917"/>
          </a:xfrm>
        </p:grpSpPr>
        <p:pic>
          <p:nvPicPr>
            <p:cNvPr id="12" name="Picture 11" descr="A close up of a fighter jet flying in the air&#10;&#10;Description automatically generated">
              <a:extLst>
                <a:ext uri="{FF2B5EF4-FFF2-40B4-BE49-F238E27FC236}">
                  <a16:creationId xmlns:a16="http://schemas.microsoft.com/office/drawing/2014/main" id="{E93B3E31-2900-49B5-99C7-314961FF1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329" y="3910049"/>
              <a:ext cx="2743201" cy="1871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D4D37A-8DC4-40AD-96F8-2BCC49498CCB}"/>
                </a:ext>
              </a:extLst>
            </p:cNvPr>
            <p:cNvSpPr txBox="1"/>
            <p:nvPr/>
          </p:nvSpPr>
          <p:spPr>
            <a:xfrm>
              <a:off x="4434231" y="5830634"/>
              <a:ext cx="362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Uber Elevate</a:t>
              </a:r>
              <a:r>
                <a:rPr lang="en-US" baseline="30000" dirty="0"/>
                <a:t>2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688683-51B4-4C16-9DA0-19687D57B200}"/>
              </a:ext>
            </a:extLst>
          </p:cNvPr>
          <p:cNvGrpSpPr/>
          <p:nvPr/>
        </p:nvGrpSpPr>
        <p:grpSpPr>
          <a:xfrm>
            <a:off x="203498" y="3715545"/>
            <a:ext cx="4110211" cy="2482846"/>
            <a:chOff x="263759" y="3717120"/>
            <a:chExt cx="4110211" cy="2482846"/>
          </a:xfrm>
        </p:grpSpPr>
        <p:pic>
          <p:nvPicPr>
            <p:cNvPr id="10" name="Picture 9" descr="A close up of an engine&#10;&#10;Description automatically generated">
              <a:extLst>
                <a:ext uri="{FF2B5EF4-FFF2-40B4-BE49-F238E27FC236}">
                  <a16:creationId xmlns:a16="http://schemas.microsoft.com/office/drawing/2014/main" id="{9E382AEF-9400-405B-BAAC-448DB6A5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59" y="3717120"/>
              <a:ext cx="4110211" cy="21135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6405EE-4B0C-46DD-A8F8-19DAC6B8D04C}"/>
                </a:ext>
              </a:extLst>
            </p:cNvPr>
            <p:cNvSpPr txBox="1"/>
            <p:nvPr/>
          </p:nvSpPr>
          <p:spPr>
            <a:xfrm>
              <a:off x="507166" y="5830634"/>
              <a:ext cx="3623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Bell Nexus</a:t>
              </a:r>
              <a:r>
                <a:rPr lang="en-US" baseline="30000" dirty="0"/>
                <a:t>3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999AEA-5630-48AD-90C6-5CDDCA1B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FC8DE-D969-48C7-A4A3-60D946DA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643916-AD85-4B9C-AA43-D860F169E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3755"/>
          <a:stretch/>
        </p:blipFill>
        <p:spPr>
          <a:xfrm>
            <a:off x="8223811" y="3575452"/>
            <a:ext cx="3139822" cy="2516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BC455-B917-4DC5-9251-AD5466994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2061" b="16489"/>
          <a:stretch/>
        </p:blipFill>
        <p:spPr>
          <a:xfrm>
            <a:off x="8351841" y="3645652"/>
            <a:ext cx="3626949" cy="2516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63E62-5E13-4C1D-BCF7-0C58B60F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Non-Periodic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4831-37F8-4009-8C4E-E41D9D416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260"/>
            <a:ext cx="10515600" cy="49036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Propeller RPM change</a:t>
            </a:r>
          </a:p>
          <a:p>
            <a:pPr lvl="2"/>
            <a:r>
              <a:rPr lang="en-US" dirty="0"/>
              <a:t>Between 20 Hz – 100 Hz</a:t>
            </a:r>
          </a:p>
          <a:p>
            <a:r>
              <a:rPr lang="en-US" dirty="0"/>
              <a:t>Propellers with different RPM</a:t>
            </a:r>
          </a:p>
          <a:p>
            <a:pPr lvl="2"/>
            <a:r>
              <a:rPr lang="en-US" dirty="0"/>
              <a:t>Acoustic pressure amplifications and cancellations with phase difference</a:t>
            </a:r>
          </a:p>
          <a:p>
            <a:r>
              <a:rPr lang="en-US" dirty="0"/>
              <a:t>Flyovers</a:t>
            </a:r>
          </a:p>
          <a:p>
            <a:pPr lvl="2"/>
            <a:r>
              <a:rPr lang="en-US" dirty="0"/>
              <a:t>Level flight</a:t>
            </a:r>
          </a:p>
          <a:p>
            <a:pPr lvl="2"/>
            <a:r>
              <a:rPr lang="en-US" dirty="0"/>
              <a:t>Climb/descent</a:t>
            </a:r>
          </a:p>
          <a:p>
            <a:r>
              <a:rPr lang="en-US" dirty="0"/>
              <a:t>Aircraft maneuvers</a:t>
            </a:r>
          </a:p>
          <a:p>
            <a:pPr lvl="2"/>
            <a:r>
              <a:rPr lang="en-US" dirty="0"/>
              <a:t>Turns</a:t>
            </a:r>
          </a:p>
          <a:p>
            <a:pPr lvl="2"/>
            <a:r>
              <a:rPr lang="en-US" dirty="0"/>
              <a:t>Climbs</a:t>
            </a:r>
          </a:p>
          <a:p>
            <a:pPr lvl="2"/>
            <a:r>
              <a:rPr lang="en-US" dirty="0"/>
              <a:t>Landing</a:t>
            </a:r>
          </a:p>
          <a:p>
            <a:r>
              <a:rPr lang="en-US" dirty="0"/>
              <a:t>Propeller shaft/blade angle of attack change</a:t>
            </a:r>
          </a:p>
          <a:p>
            <a:pPr lvl="2"/>
            <a:r>
              <a:rPr lang="en-US" dirty="0"/>
              <a:t>Helicopter mode to airplane mode and vice versa</a:t>
            </a:r>
          </a:p>
          <a:p>
            <a:r>
              <a:rPr lang="en-US" dirty="0"/>
              <a:t>First start with propeller blades</a:t>
            </a:r>
          </a:p>
          <a:p>
            <a:r>
              <a:rPr lang="en-US" dirty="0"/>
              <a:t>Then include</a:t>
            </a:r>
          </a:p>
          <a:p>
            <a:pPr lvl="2"/>
            <a:r>
              <a:rPr lang="en-US" dirty="0"/>
              <a:t>Spinner</a:t>
            </a:r>
          </a:p>
          <a:p>
            <a:pPr lvl="2"/>
            <a:r>
              <a:rPr lang="en-US" dirty="0"/>
              <a:t>Nacelle</a:t>
            </a:r>
          </a:p>
          <a:p>
            <a:pPr lvl="2"/>
            <a:r>
              <a:rPr lang="en-US" dirty="0"/>
              <a:t>Wing</a:t>
            </a:r>
          </a:p>
          <a:p>
            <a:pPr lvl="2"/>
            <a:r>
              <a:rPr lang="en-US" dirty="0"/>
              <a:t>Fuselage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FA775-353D-4BD5-A61E-5740C8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0" name="Picture 2" descr="6: V-22 Tilt Rotor in conversion (Courtesy of US Navy) | Download  Scientific Diagram">
            <a:extLst>
              <a:ext uri="{FF2B5EF4-FFF2-40B4-BE49-F238E27FC236}">
                <a16:creationId xmlns:a16="http://schemas.microsoft.com/office/drawing/2014/main" id="{F0D89AED-BBFB-4A38-9F9D-AE6C76314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9796"/>
          <a:stretch/>
        </p:blipFill>
        <p:spPr bwMode="auto">
          <a:xfrm>
            <a:off x="8235780" y="1128969"/>
            <a:ext cx="3956220" cy="25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ber's plan to launch an air taxi service in 2023 just got a boost from a  secretive startup - The Verge">
            <a:extLst>
              <a:ext uri="{FF2B5EF4-FFF2-40B4-BE49-F238E27FC236}">
                <a16:creationId xmlns:a16="http://schemas.microsoft.com/office/drawing/2014/main" id="{52BAE4D5-B0D9-4EE5-B364-34D0EDDDE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0" b="29824"/>
          <a:stretch/>
        </p:blipFill>
        <p:spPr bwMode="auto">
          <a:xfrm>
            <a:off x="4216152" y="2644012"/>
            <a:ext cx="2892701" cy="11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cedures and Airport Operations: The Round Out (Flare) – Learn to Fly  Blog - ASA (Aviation Supplies &amp; Academics, Inc.)">
            <a:extLst>
              <a:ext uri="{FF2B5EF4-FFF2-40B4-BE49-F238E27FC236}">
                <a16:creationId xmlns:a16="http://schemas.microsoft.com/office/drawing/2014/main" id="{935507DD-BC44-4A7F-A4F8-1082139B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75" y="4765764"/>
            <a:ext cx="3446505" cy="12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C41F-2CB2-441A-ADAD-C6F36703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 of Urban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9DC09-B050-42D3-870F-31BC8F04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Tall buildings behave like large mirrors for acoustic pressure waves</a:t>
            </a:r>
          </a:p>
          <a:p>
            <a:r>
              <a:rPr lang="en-US" dirty="0"/>
              <a:t>Model them as reflecting surfaces</a:t>
            </a:r>
          </a:p>
          <a:p>
            <a:pPr lvl="2"/>
            <a:r>
              <a:rPr lang="en-US" dirty="0"/>
              <a:t>Assign a percentage value for reflectance</a:t>
            </a:r>
          </a:p>
          <a:p>
            <a:r>
              <a:rPr lang="en-US" dirty="0"/>
              <a:t>Reflecting acoustic pressure will also be added to pressure at observer</a:t>
            </a:r>
          </a:p>
          <a:p>
            <a:r>
              <a:rPr lang="en-US" dirty="0"/>
              <a:t>Need to assume observer located inside the building</a:t>
            </a:r>
          </a:p>
          <a:p>
            <a:r>
              <a:rPr lang="en-US" dirty="0"/>
              <a:t>Account for the observer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E03D2-6C32-4F5E-BE44-768CED20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D2A40-C4D0-44CE-BEE5-4FC3F4CDDD2C}"/>
              </a:ext>
            </a:extLst>
          </p:cNvPr>
          <p:cNvSpPr/>
          <p:nvPr/>
        </p:nvSpPr>
        <p:spPr>
          <a:xfrm>
            <a:off x="8358692" y="4292301"/>
            <a:ext cx="871369" cy="1748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BCEA9D-2186-4162-9736-988F1C6D61C7}"/>
              </a:ext>
            </a:extLst>
          </p:cNvPr>
          <p:cNvSpPr/>
          <p:nvPr/>
        </p:nvSpPr>
        <p:spPr>
          <a:xfrm rot="8384362">
            <a:off x="9993854" y="4292301"/>
            <a:ext cx="742278" cy="96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4EC248-7A25-4B3D-A412-FE975655BBC3}"/>
              </a:ext>
            </a:extLst>
          </p:cNvPr>
          <p:cNvSpPr/>
          <p:nvPr/>
        </p:nvSpPr>
        <p:spPr>
          <a:xfrm>
            <a:off x="9622288" y="5827929"/>
            <a:ext cx="138042" cy="11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CD8BFB-410A-4FC5-9DAE-E8802E20CBB9}"/>
              </a:ext>
            </a:extLst>
          </p:cNvPr>
          <p:cNvSpPr/>
          <p:nvPr/>
        </p:nvSpPr>
        <p:spPr>
          <a:xfrm>
            <a:off x="8666181" y="5827930"/>
            <a:ext cx="138042" cy="11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808E0A-02AF-40C8-AB4C-5629FCFBA2E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9229515" y="5401295"/>
            <a:ext cx="412989" cy="442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32F522-A313-4EAD-B846-C0AEE5CAF5FA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8784007" y="5401295"/>
            <a:ext cx="445508" cy="44278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5F920C-719C-4DD0-8957-9F2DD3BB8E43}"/>
              </a:ext>
            </a:extLst>
          </p:cNvPr>
          <p:cNvCxnSpPr>
            <a:cxnSpLocks/>
          </p:cNvCxnSpPr>
          <p:nvPr/>
        </p:nvCxnSpPr>
        <p:spPr>
          <a:xfrm flipH="1">
            <a:off x="9229516" y="4590724"/>
            <a:ext cx="852256" cy="82073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3E68F1F-526C-419E-9BF3-28F37A757AEA}"/>
              </a:ext>
            </a:extLst>
          </p:cNvPr>
          <p:cNvSpPr txBox="1"/>
          <p:nvPr/>
        </p:nvSpPr>
        <p:spPr>
          <a:xfrm>
            <a:off x="9478384" y="4339606"/>
            <a:ext cx="886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CB2A4A-AB47-4D98-8254-36D172765FC5}"/>
              </a:ext>
            </a:extLst>
          </p:cNvPr>
          <p:cNvSpPr txBox="1"/>
          <p:nvPr/>
        </p:nvSpPr>
        <p:spPr>
          <a:xfrm>
            <a:off x="9848626" y="5614152"/>
            <a:ext cx="886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Observer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D21729-9D7B-4C1C-A373-55739ED554B7}"/>
              </a:ext>
            </a:extLst>
          </p:cNvPr>
          <p:cNvSpPr txBox="1"/>
          <p:nvPr/>
        </p:nvSpPr>
        <p:spPr>
          <a:xfrm>
            <a:off x="7897379" y="5597096"/>
            <a:ext cx="88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Imaginary Observer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F1A0BF-C470-4101-99D3-B3AE9BBB162D}"/>
              </a:ext>
            </a:extLst>
          </p:cNvPr>
          <p:cNvSpPr txBox="1"/>
          <p:nvPr/>
        </p:nvSpPr>
        <p:spPr>
          <a:xfrm>
            <a:off x="8423227" y="4574877"/>
            <a:ext cx="886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Building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1B218F-0183-4D36-B472-255199EF0FE9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9740114" y="4562838"/>
            <a:ext cx="327552" cy="1281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6231B86-DE49-4C77-9B9A-AD19B19F2212}"/>
              </a:ext>
            </a:extLst>
          </p:cNvPr>
          <p:cNvSpPr txBox="1"/>
          <p:nvPr/>
        </p:nvSpPr>
        <p:spPr>
          <a:xfrm>
            <a:off x="9889849" y="5064959"/>
            <a:ext cx="121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Direct Wave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F1D991-5A64-49DB-8B5A-37545300843E}"/>
              </a:ext>
            </a:extLst>
          </p:cNvPr>
          <p:cNvSpPr txBox="1"/>
          <p:nvPr/>
        </p:nvSpPr>
        <p:spPr>
          <a:xfrm>
            <a:off x="8586523" y="5207189"/>
            <a:ext cx="121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Reflected Wave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F836C73-41B2-48B7-BCD4-00FDBD3AE3E7}"/>
              </a:ext>
            </a:extLst>
          </p:cNvPr>
          <p:cNvSpPr/>
          <p:nvPr/>
        </p:nvSpPr>
        <p:spPr>
          <a:xfrm rot="8341728">
            <a:off x="10655601" y="3715469"/>
            <a:ext cx="742278" cy="96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7123EB-2168-4783-A959-306E013C14A4}"/>
              </a:ext>
            </a:extLst>
          </p:cNvPr>
          <p:cNvSpPr/>
          <p:nvPr/>
        </p:nvSpPr>
        <p:spPr>
          <a:xfrm rot="13270151">
            <a:off x="10661849" y="4297077"/>
            <a:ext cx="742278" cy="96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EDF11A5-169A-4CAC-8F04-C90F0065229D}"/>
              </a:ext>
            </a:extLst>
          </p:cNvPr>
          <p:cNvSpPr/>
          <p:nvPr/>
        </p:nvSpPr>
        <p:spPr>
          <a:xfrm rot="13270151">
            <a:off x="9997114" y="3698180"/>
            <a:ext cx="742278" cy="96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7672-B074-4DD6-9CA9-2818BAA4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B61FA-5A7A-4A3A-8009-DF31F1059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of November – Finish off coding of ACUM-3</a:t>
            </a:r>
          </a:p>
          <a:p>
            <a:r>
              <a:rPr lang="en-US" dirty="0"/>
              <a:t>End of December – Complete modifications to CFD</a:t>
            </a:r>
          </a:p>
          <a:p>
            <a:r>
              <a:rPr lang="en-US" dirty="0"/>
              <a:t>End of January – Propellers with changing RPM</a:t>
            </a:r>
          </a:p>
          <a:p>
            <a:r>
              <a:rPr lang="en-US" dirty="0"/>
              <a:t>End of February – Change of Propeller/Wing angle of attack</a:t>
            </a:r>
          </a:p>
          <a:p>
            <a:r>
              <a:rPr lang="en-US" dirty="0"/>
              <a:t>End of March – Aircraft maneuver/flyover simulation</a:t>
            </a:r>
          </a:p>
          <a:p>
            <a:r>
              <a:rPr lang="en-US" dirty="0"/>
              <a:t>End of April – Inclusion of impermeable building surfaces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4C437-A7D9-4F26-9D8B-024FCD5A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2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A20A-424E-4468-A095-F618747F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F3BA-CC3E-4A99-8718-05A10165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https://www.nasa.gov/aero/taking-air-travel-to-the-streets-or-just-above-them/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https://evtol.news/uber-elevate-ecrm-002/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https://www.bellflight.com/products/bell-nexus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https://www.airbus.com/newsroom/press-releases/en/2019/06/daher-airbus-and-safran-team-up-to-develop-ecopulsetm-a-distributed-hybrid-propulsion-aircraft-demonstrator.html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https://www.nasa.gov/specials/X57/index.html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Ffowcs</a:t>
            </a:r>
            <a:r>
              <a:rPr lang="en-US" sz="1600" dirty="0"/>
              <a:t> Williams, J. E., and </a:t>
            </a:r>
            <a:r>
              <a:rPr lang="en-US" sz="1600" dirty="0" err="1"/>
              <a:t>Hawkings</a:t>
            </a:r>
            <a:r>
              <a:rPr lang="en-US" sz="1600" dirty="0"/>
              <a:t>, D. L., “Sound Generation by Turbulence and Surfaces in Arbitrary Motion,” Philosophical Transactions of the Royal Society of London. Series A, Mathematical and Physical </a:t>
            </a:r>
            <a:r>
              <a:rPr lang="fr-FR" sz="1600" dirty="0"/>
              <a:t>Sciences, Vol. 264, (1151), 1969, pp. 321–342.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Farassat</a:t>
            </a:r>
            <a:r>
              <a:rPr lang="en-US" sz="1600" dirty="0"/>
              <a:t>, F., and </a:t>
            </a:r>
            <a:r>
              <a:rPr lang="en-US" sz="1600" dirty="0" err="1"/>
              <a:t>Succi</a:t>
            </a:r>
            <a:r>
              <a:rPr lang="en-US" sz="1600" dirty="0"/>
              <a:t>, G. P., “The Prediction of Helicopter Rotor Discrete Frequency Noise,” Vertica, </a:t>
            </a:r>
            <a:r>
              <a:rPr lang="nl-NL" sz="1600" dirty="0"/>
              <a:t>Vol. 7, (4), 1983, pp. 309–320.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err="1"/>
              <a:t>Amiraux</a:t>
            </a:r>
            <a:r>
              <a:rPr lang="en-US" sz="1600" dirty="0"/>
              <a:t>, M., Numerical Simulation and Validation of Helicopter Blade-Vortex Interaction Using Coupled CFD/CSD and Three Levels of Aerodynamic Modeling, Ph.D. thesis, University of Maryland, College Park, 2014.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“Wind Tunnel Testing of Propeller Wingtip Interactions,” </a:t>
            </a:r>
            <a:r>
              <a:rPr lang="en-US" sz="1600" dirty="0" err="1"/>
              <a:t>Helden</a:t>
            </a:r>
            <a:r>
              <a:rPr lang="en-US" sz="1600" dirty="0"/>
              <a:t> Aerospace, LLC and Empirical Systems Aerospace, Inc., 2019. 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C4C74-3BED-44F2-B0D3-CFD79C6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2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B2B9-1D31-4540-9C9C-A51A25CEC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FCB03-E38A-4306-A35B-71789E162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6630-1D73-4AEA-A14D-63C42320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E91B3F8-0C96-43B0-9D7B-1E839631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2748"/>
            <a:ext cx="10952181" cy="4587683"/>
          </a:xfrm>
        </p:spPr>
        <p:txBody>
          <a:bodyPr/>
          <a:lstStyle/>
          <a:p>
            <a:r>
              <a:rPr lang="en-US" dirty="0"/>
              <a:t>Rate of change of mass within </a:t>
            </a:r>
            <a:r>
              <a:rPr lang="en-US" i="1" dirty="0"/>
              <a:t>V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divergence theorem,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 </a:t>
            </a:r>
            <a:r>
              <a:rPr lang="en-US" i="1" dirty="0"/>
              <a:t>f = 0 </a:t>
            </a:r>
            <a:r>
              <a:rPr lang="en-US" dirty="0"/>
              <a:t>defines surface</a:t>
            </a:r>
            <a:r>
              <a:rPr lang="en-US" i="1" dirty="0"/>
              <a:t> S, </a:t>
            </a:r>
            <a:r>
              <a:rPr lang="en-US" dirty="0"/>
              <a:t>such that </a:t>
            </a:r>
            <a:r>
              <a:rPr lang="en-US" i="1" dirty="0"/>
              <a:t>f &lt; 0 </a:t>
            </a:r>
            <a:r>
              <a:rPr lang="en-US" dirty="0"/>
              <a:t>in region 1 and </a:t>
            </a:r>
            <a:r>
              <a:rPr lang="en-US" i="1" dirty="0"/>
              <a:t>f &gt; 0 </a:t>
            </a:r>
            <a:r>
              <a:rPr lang="en-US" dirty="0"/>
              <a:t>in region 2,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103EF-AED2-4079-8A7C-18D1667A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Ffowcs</a:t>
            </a:r>
            <a:r>
              <a:rPr lang="en-US" dirty="0"/>
              <a:t> Williams – </a:t>
            </a:r>
            <a:r>
              <a:rPr lang="en-US" dirty="0" err="1"/>
              <a:t>Hawkings</a:t>
            </a:r>
            <a:r>
              <a:rPr lang="en-US" dirty="0"/>
              <a:t>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83C42-A120-4A4D-840C-3F87FC71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7ED2C8-26BD-40BB-9F9E-E48DA2857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934" y="1225251"/>
            <a:ext cx="3691554" cy="2711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08D009-D355-4D78-857B-3993A6B9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17" y="2056168"/>
            <a:ext cx="6400800" cy="895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3AA88-B1EB-4D52-9D96-FFCE2E629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69" y="3527580"/>
            <a:ext cx="6076950" cy="752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BE5DA6-168D-4993-B337-A9350ECC09F8}"/>
              </a:ext>
            </a:extLst>
          </p:cNvPr>
          <p:cNvSpPr txBox="1"/>
          <p:nvPr/>
        </p:nvSpPr>
        <p:spPr>
          <a:xfrm>
            <a:off x="9047181" y="3936865"/>
            <a:ext cx="230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</a:t>
            </a:r>
            <a:r>
              <a:rPr lang="en-US" dirty="0"/>
              <a:t> – fluid velocity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AC18E3-E4BD-404C-958F-55AB92D011E6}"/>
                  </a:ext>
                </a:extLst>
              </p:cNvPr>
              <p:cNvSpPr txBox="1"/>
              <p:nvPr/>
            </p:nvSpPr>
            <p:spPr>
              <a:xfrm>
                <a:off x="2049332" y="5266752"/>
                <a:ext cx="7379456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AC18E3-E4BD-404C-958F-55AB92D01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32" y="5266752"/>
                <a:ext cx="7379456" cy="715902"/>
              </a:xfrm>
              <a:prstGeom prst="rect">
                <a:avLst/>
              </a:prstGeom>
              <a:blipFill>
                <a:blip r:embed="rId5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44DA37-F7AD-491D-94EA-AF6ED4E8E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982" y="1142016"/>
            <a:ext cx="2840018" cy="2086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76F222-0EE4-4D0B-800A-951A3D61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Ffowcs</a:t>
            </a:r>
            <a:r>
              <a:rPr lang="en-US" dirty="0"/>
              <a:t> Williams – </a:t>
            </a:r>
            <a:r>
              <a:rPr lang="en-US" dirty="0" err="1"/>
              <a:t>Hawkings</a:t>
            </a:r>
            <a:r>
              <a:rPr lang="en-US" dirty="0"/>
              <a:t>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056303-6505-42AF-99B0-05D960F0B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Generalized mass conservation,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Similarly the generalized momentum conservation,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 compressive stress tensor</a:t>
                </a:r>
              </a:p>
              <a:p>
                <a:r>
                  <a:rPr lang="en-US" dirty="0"/>
                  <a:t>In region 1,</a:t>
                </a:r>
              </a:p>
              <a:p>
                <a:pPr lvl="3"/>
                <a:r>
                  <a:rPr lang="en-US" dirty="0"/>
                  <a:t>Fluid is at rest,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3"/>
                <a:r>
                  <a:rPr lang="en-US" dirty="0"/>
                  <a:t>Density,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3"/>
                <a:r>
                  <a:rPr lang="en-US" dirty="0"/>
                  <a:t>Pressure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 region 2,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(Impermeability condition)</a:t>
                </a:r>
              </a:p>
              <a:p>
                <a:pPr lvl="3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056303-6505-42AF-99B0-05D960F0B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4B599-4C0E-4275-9D18-8131837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68581F9-A251-473B-A24C-F925D3412181}"/>
                  </a:ext>
                </a:extLst>
              </p:cNvPr>
              <p:cNvSpPr/>
              <p:nvPr/>
            </p:nvSpPr>
            <p:spPr>
              <a:xfrm>
                <a:off x="3692230" y="1829716"/>
                <a:ext cx="4807535" cy="585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68581F9-A251-473B-A24C-F925D3412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230" y="1829716"/>
                <a:ext cx="4807535" cy="5853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A32E88-ED80-485E-8A7A-77DE837420C3}"/>
                  </a:ext>
                </a:extLst>
              </p:cNvPr>
              <p:cNvSpPr/>
              <p:nvPr/>
            </p:nvSpPr>
            <p:spPr>
              <a:xfrm>
                <a:off x="2536819" y="3040963"/>
                <a:ext cx="7118359" cy="61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A32E88-ED80-485E-8A7A-77DE83742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819" y="3040963"/>
                <a:ext cx="7118359" cy="615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36815-DDED-4E65-90A5-67CC6B98FDB7}"/>
                  </a:ext>
                </a:extLst>
              </p:cNvPr>
              <p:cNvSpPr txBox="1"/>
              <p:nvPr/>
            </p:nvSpPr>
            <p:spPr>
              <a:xfrm>
                <a:off x="5970495" y="4016039"/>
                <a:ext cx="5877709" cy="259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mass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conservation</m:t>
                      </m:r>
                      <m:r>
                        <m:rPr>
                          <m:nor/>
                        </m:rPr>
                        <a:rPr lang="en-US" b="0" i="0" dirty="0" smtClean="0"/>
                        <m:t>)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momentum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conservation</m:t>
                      </m:r>
                      <m:r>
                        <m:rPr>
                          <m:nor/>
                        </m:rPr>
                        <a:rPr lang="en-US" b="0" i="0" dirty="0" smtClean="0"/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gives…..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36815-DDED-4E65-90A5-67CC6B98F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95" y="4016039"/>
                <a:ext cx="5877709" cy="2592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4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7E74-EA50-4273-92BD-D4268420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Ffowcs</a:t>
            </a:r>
            <a:r>
              <a:rPr lang="en-US" dirty="0"/>
              <a:t> Williams – </a:t>
            </a:r>
            <a:r>
              <a:rPr lang="en-US" dirty="0" err="1"/>
              <a:t>Hawkings</a:t>
            </a:r>
            <a:r>
              <a:rPr lang="en-US" dirty="0"/>
              <a:t>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EDA5-593A-4F81-B5B0-E6E95E24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9964"/>
            <a:ext cx="10515600" cy="1713912"/>
          </a:xfrm>
        </p:spPr>
        <p:txBody>
          <a:bodyPr>
            <a:normAutofit fontScale="92500"/>
          </a:bodyPr>
          <a:lstStyle/>
          <a:p>
            <a:r>
              <a:rPr lang="en-US" dirty="0"/>
              <a:t>Contribution of </a:t>
            </a:r>
            <a:r>
              <a:rPr lang="en-US" dirty="0" err="1"/>
              <a:t>Lighthill’s</a:t>
            </a:r>
            <a:r>
              <a:rPr lang="en-US" dirty="0"/>
              <a:t> stress tensor can be neglected for subsonic flows</a:t>
            </a:r>
          </a:p>
          <a:p>
            <a:r>
              <a:rPr lang="en-US" dirty="0"/>
              <a:t>Thickness source – due to displacement of volume by surface</a:t>
            </a:r>
          </a:p>
          <a:p>
            <a:r>
              <a:rPr lang="en-US" dirty="0"/>
              <a:t>Loading source – due to acceleration of loading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845C0-7F1E-4276-A8DE-3E770D59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E574F1-0504-460B-98F3-50913A8F45BD}"/>
                  </a:ext>
                </a:extLst>
              </p:cNvPr>
              <p:cNvSpPr txBox="1"/>
              <p:nvPr/>
            </p:nvSpPr>
            <p:spPr>
              <a:xfrm>
                <a:off x="2679391" y="1516882"/>
                <a:ext cx="6833217" cy="641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E574F1-0504-460B-98F3-50913A8F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391" y="1516882"/>
                <a:ext cx="6833217" cy="6414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E709D9-CD11-40CD-B176-F1AE4E924AB7}"/>
                  </a:ext>
                </a:extLst>
              </p:cNvPr>
              <p:cNvSpPr/>
              <p:nvPr/>
            </p:nvSpPr>
            <p:spPr>
              <a:xfrm>
                <a:off x="3241948" y="3492027"/>
                <a:ext cx="5708101" cy="397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ea typeface="Cambria Math" panose="02040503050406030204" pitchFamily="18" charset="0"/>
                  </a:rPr>
                  <a:t>Lighthil’s</a:t>
                </a:r>
                <a:r>
                  <a:rPr lang="en-US" dirty="0">
                    <a:ea typeface="Cambria Math" panose="02040503050406030204" pitchFamily="18" charset="0"/>
                  </a:rPr>
                  <a:t> stress tensor,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E709D9-CD11-40CD-B176-F1AE4E924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48" y="3492027"/>
                <a:ext cx="5708101" cy="397160"/>
              </a:xfrm>
              <a:prstGeom prst="rect">
                <a:avLst/>
              </a:prstGeom>
              <a:blipFill>
                <a:blip r:embed="rId3"/>
                <a:stretch>
                  <a:fillRect l="-962" t="-61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EF6CD66-13EB-4329-AA6A-7A9B5C43D8AE}"/>
              </a:ext>
            </a:extLst>
          </p:cNvPr>
          <p:cNvSpPr/>
          <p:nvPr/>
        </p:nvSpPr>
        <p:spPr>
          <a:xfrm>
            <a:off x="2540965" y="1430821"/>
            <a:ext cx="7110068" cy="860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3D3F2A0-FA71-4EBA-A6CE-212822805400}"/>
              </a:ext>
            </a:extLst>
          </p:cNvPr>
          <p:cNvSpPr/>
          <p:nvPr/>
        </p:nvSpPr>
        <p:spPr>
          <a:xfrm rot="16200000">
            <a:off x="3511781" y="1736769"/>
            <a:ext cx="240038" cy="15146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7F79B-4514-429F-A2F2-849594FE2E7B}"/>
              </a:ext>
            </a:extLst>
          </p:cNvPr>
          <p:cNvSpPr txBox="1"/>
          <p:nvPr/>
        </p:nvSpPr>
        <p:spPr>
          <a:xfrm>
            <a:off x="2831951" y="2651371"/>
            <a:ext cx="15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Wave equation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0C81326-BA17-43E5-90AC-BF85416DFB65}"/>
              </a:ext>
            </a:extLst>
          </p:cNvPr>
          <p:cNvSpPr/>
          <p:nvPr/>
        </p:nvSpPr>
        <p:spPr>
          <a:xfrm rot="16200000">
            <a:off x="5492981" y="1736769"/>
            <a:ext cx="240038" cy="15146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31AFC-6281-4F5A-B4BB-B6013F13E757}"/>
              </a:ext>
            </a:extLst>
          </p:cNvPr>
          <p:cNvSpPr txBox="1"/>
          <p:nvPr/>
        </p:nvSpPr>
        <p:spPr>
          <a:xfrm>
            <a:off x="4733276" y="2651371"/>
            <a:ext cx="175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Thickness source</a:t>
            </a:r>
          </a:p>
          <a:p>
            <a:pPr algn="ctr"/>
            <a:r>
              <a:rPr lang="en-US" dirty="0"/>
              <a:t>(monopole)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73067E20-2D45-4CFE-8586-AAA524447AF1}"/>
              </a:ext>
            </a:extLst>
          </p:cNvPr>
          <p:cNvSpPr/>
          <p:nvPr/>
        </p:nvSpPr>
        <p:spPr>
          <a:xfrm rot="16200000">
            <a:off x="7511025" y="1736769"/>
            <a:ext cx="240038" cy="15146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F66327-932E-4422-BE4C-5AE2AD1AC75D}"/>
              </a:ext>
            </a:extLst>
          </p:cNvPr>
          <p:cNvSpPr txBox="1"/>
          <p:nvPr/>
        </p:nvSpPr>
        <p:spPr>
          <a:xfrm>
            <a:off x="6751320" y="2651371"/>
            <a:ext cx="175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Loading source</a:t>
            </a:r>
          </a:p>
          <a:p>
            <a:pPr algn="ctr"/>
            <a:r>
              <a:rPr lang="en-US" dirty="0"/>
              <a:t>(dipole)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3962124-6787-43DE-AA26-DE1A04C5EEBA}"/>
              </a:ext>
            </a:extLst>
          </p:cNvPr>
          <p:cNvSpPr/>
          <p:nvPr/>
        </p:nvSpPr>
        <p:spPr>
          <a:xfrm rot="16200000">
            <a:off x="9006390" y="2101082"/>
            <a:ext cx="232831" cy="7796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48546C-5607-4D49-AAE7-F21E882B335D}"/>
              </a:ext>
            </a:extLst>
          </p:cNvPr>
          <p:cNvSpPr txBox="1"/>
          <p:nvPr/>
        </p:nvSpPr>
        <p:spPr>
          <a:xfrm>
            <a:off x="8244174" y="2651371"/>
            <a:ext cx="175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Quadrupole</a:t>
            </a:r>
          </a:p>
          <a:p>
            <a:pPr algn="ctr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6726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7E37-3CAA-4B65-8B6C-70C0B924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to FW-H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C5EA8-B2BB-4DFC-8DDE-1B27B4E08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free-space Green’s function of the wave equation,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observer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</m:oMath>
                </a14:m>
                <a:endParaRPr lang="en-US" b="0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source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time</m:t>
                    </m:r>
                  </m:oMath>
                </a14:m>
                <a:endParaRPr lang="en-US" dirty="0"/>
              </a:p>
              <a:p>
                <a:pPr lvl="3"/>
                <a:r>
                  <a:rPr lang="en-US" b="0" dirty="0"/>
                  <a:t>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Solving</a:t>
                </a:r>
              </a:p>
              <a:p>
                <a:endParaRPr lang="en-US" dirty="0"/>
              </a:p>
              <a:p>
                <a:r>
                  <a:rPr lang="en-US" dirty="0"/>
                  <a:t>Gives,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C5EA8-B2BB-4DFC-8DDE-1B27B4E08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C1663-85EC-4589-B207-829A6D37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5F9DD-D184-4044-87D0-172A5F2DD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83" y="4372607"/>
            <a:ext cx="2405455" cy="406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89D64-0B46-46E7-A58F-C229EF5FC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583" y="2022814"/>
            <a:ext cx="5041079" cy="783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A51A58-D273-4D93-83C3-5051B3088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097" y="5296024"/>
            <a:ext cx="4646800" cy="681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7294A-3429-4B86-A3D2-7832565BE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940"/>
          <a:stretch/>
        </p:blipFill>
        <p:spPr>
          <a:xfrm>
            <a:off x="7635074" y="4374222"/>
            <a:ext cx="338194" cy="406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F5F3F-9E4A-49A4-AD92-B0065309EEDF}"/>
              </a:ext>
            </a:extLst>
          </p:cNvPr>
          <p:cNvSpPr txBox="1"/>
          <p:nvPr/>
        </p:nvSpPr>
        <p:spPr>
          <a:xfrm>
            <a:off x="7973268" y="4409928"/>
            <a:ext cx="265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 wave operator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C07A0E-1774-4D7E-BD63-5D1E75442307}"/>
              </a:ext>
            </a:extLst>
          </p:cNvPr>
          <p:cNvSpPr/>
          <p:nvPr/>
        </p:nvSpPr>
        <p:spPr>
          <a:xfrm>
            <a:off x="6322143" y="3146323"/>
            <a:ext cx="1052052" cy="4227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1F68B-EE53-4EA3-BCBD-A7F6BC9421E3}"/>
              </a:ext>
            </a:extLst>
          </p:cNvPr>
          <p:cNvSpPr/>
          <p:nvPr/>
        </p:nvSpPr>
        <p:spPr>
          <a:xfrm>
            <a:off x="9982200" y="3146323"/>
            <a:ext cx="1052052" cy="4227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2778BE-3BB9-412B-80DE-863257DC47E4}"/>
              </a:ext>
            </a:extLst>
          </p:cNvPr>
          <p:cNvSpPr/>
          <p:nvPr/>
        </p:nvSpPr>
        <p:spPr>
          <a:xfrm>
            <a:off x="7384026" y="3244645"/>
            <a:ext cx="2556387" cy="285136"/>
          </a:xfrm>
          <a:custGeom>
            <a:avLst/>
            <a:gdLst>
              <a:gd name="connsiteX0" fmla="*/ 0 w 2556387"/>
              <a:gd name="connsiteY0" fmla="*/ 98323 h 285136"/>
              <a:gd name="connsiteX1" fmla="*/ 49161 w 2556387"/>
              <a:gd name="connsiteY1" fmla="*/ 108155 h 285136"/>
              <a:gd name="connsiteX2" fmla="*/ 78658 w 2556387"/>
              <a:gd name="connsiteY2" fmla="*/ 88490 h 285136"/>
              <a:gd name="connsiteX3" fmla="*/ 108155 w 2556387"/>
              <a:gd name="connsiteY3" fmla="*/ 78658 h 285136"/>
              <a:gd name="connsiteX4" fmla="*/ 167148 w 2556387"/>
              <a:gd name="connsiteY4" fmla="*/ 49161 h 285136"/>
              <a:gd name="connsiteX5" fmla="*/ 196645 w 2556387"/>
              <a:gd name="connsiteY5" fmla="*/ 29497 h 285136"/>
              <a:gd name="connsiteX6" fmla="*/ 255639 w 2556387"/>
              <a:gd name="connsiteY6" fmla="*/ 9832 h 285136"/>
              <a:gd name="connsiteX7" fmla="*/ 285135 w 2556387"/>
              <a:gd name="connsiteY7" fmla="*/ 0 h 285136"/>
              <a:gd name="connsiteX8" fmla="*/ 432619 w 2556387"/>
              <a:gd name="connsiteY8" fmla="*/ 9832 h 285136"/>
              <a:gd name="connsiteX9" fmla="*/ 462116 w 2556387"/>
              <a:gd name="connsiteY9" fmla="*/ 29497 h 285136"/>
              <a:gd name="connsiteX10" fmla="*/ 481780 w 2556387"/>
              <a:gd name="connsiteY10" fmla="*/ 88490 h 285136"/>
              <a:gd name="connsiteX11" fmla="*/ 521109 w 2556387"/>
              <a:gd name="connsiteY11" fmla="*/ 147484 h 285136"/>
              <a:gd name="connsiteX12" fmla="*/ 530942 w 2556387"/>
              <a:gd name="connsiteY12" fmla="*/ 176981 h 285136"/>
              <a:gd name="connsiteX13" fmla="*/ 570271 w 2556387"/>
              <a:gd name="connsiteY13" fmla="*/ 235974 h 285136"/>
              <a:gd name="connsiteX14" fmla="*/ 658761 w 2556387"/>
              <a:gd name="connsiteY14" fmla="*/ 285136 h 285136"/>
              <a:gd name="connsiteX15" fmla="*/ 747251 w 2556387"/>
              <a:gd name="connsiteY15" fmla="*/ 275303 h 285136"/>
              <a:gd name="connsiteX16" fmla="*/ 786580 w 2556387"/>
              <a:gd name="connsiteY16" fmla="*/ 226142 h 285136"/>
              <a:gd name="connsiteX17" fmla="*/ 796413 w 2556387"/>
              <a:gd name="connsiteY17" fmla="*/ 186813 h 285136"/>
              <a:gd name="connsiteX18" fmla="*/ 806245 w 2556387"/>
              <a:gd name="connsiteY18" fmla="*/ 137652 h 285136"/>
              <a:gd name="connsiteX19" fmla="*/ 825909 w 2556387"/>
              <a:gd name="connsiteY19" fmla="*/ 78658 h 285136"/>
              <a:gd name="connsiteX20" fmla="*/ 875071 w 2556387"/>
              <a:gd name="connsiteY20" fmla="*/ 39329 h 285136"/>
              <a:gd name="connsiteX21" fmla="*/ 904568 w 2556387"/>
              <a:gd name="connsiteY21" fmla="*/ 19665 h 285136"/>
              <a:gd name="connsiteX22" fmla="*/ 963561 w 2556387"/>
              <a:gd name="connsiteY22" fmla="*/ 0 h 285136"/>
              <a:gd name="connsiteX23" fmla="*/ 1120877 w 2556387"/>
              <a:gd name="connsiteY23" fmla="*/ 9832 h 285136"/>
              <a:gd name="connsiteX24" fmla="*/ 1179871 w 2556387"/>
              <a:gd name="connsiteY24" fmla="*/ 49161 h 285136"/>
              <a:gd name="connsiteX25" fmla="*/ 1199535 w 2556387"/>
              <a:gd name="connsiteY25" fmla="*/ 78658 h 285136"/>
              <a:gd name="connsiteX26" fmla="*/ 1209368 w 2556387"/>
              <a:gd name="connsiteY26" fmla="*/ 108155 h 285136"/>
              <a:gd name="connsiteX27" fmla="*/ 1248697 w 2556387"/>
              <a:gd name="connsiteY27" fmla="*/ 167149 h 285136"/>
              <a:gd name="connsiteX28" fmla="*/ 1288026 w 2556387"/>
              <a:gd name="connsiteY28" fmla="*/ 226142 h 285136"/>
              <a:gd name="connsiteX29" fmla="*/ 1396180 w 2556387"/>
              <a:gd name="connsiteY29" fmla="*/ 255639 h 285136"/>
              <a:gd name="connsiteX30" fmla="*/ 1504335 w 2556387"/>
              <a:gd name="connsiteY30" fmla="*/ 245807 h 285136"/>
              <a:gd name="connsiteX31" fmla="*/ 1543664 w 2556387"/>
              <a:gd name="connsiteY31" fmla="*/ 186813 h 285136"/>
              <a:gd name="connsiteX32" fmla="*/ 1563329 w 2556387"/>
              <a:gd name="connsiteY32" fmla="*/ 157316 h 285136"/>
              <a:gd name="connsiteX33" fmla="*/ 1592826 w 2556387"/>
              <a:gd name="connsiteY33" fmla="*/ 98323 h 285136"/>
              <a:gd name="connsiteX34" fmla="*/ 1612490 w 2556387"/>
              <a:gd name="connsiteY34" fmla="*/ 39329 h 285136"/>
              <a:gd name="connsiteX35" fmla="*/ 1671484 w 2556387"/>
              <a:gd name="connsiteY35" fmla="*/ 0 h 285136"/>
              <a:gd name="connsiteX36" fmla="*/ 1828800 w 2556387"/>
              <a:gd name="connsiteY36" fmla="*/ 9832 h 285136"/>
              <a:gd name="connsiteX37" fmla="*/ 1917290 w 2556387"/>
              <a:gd name="connsiteY37" fmla="*/ 78658 h 285136"/>
              <a:gd name="connsiteX38" fmla="*/ 1936955 w 2556387"/>
              <a:gd name="connsiteY38" fmla="*/ 137652 h 285136"/>
              <a:gd name="connsiteX39" fmla="*/ 1946787 w 2556387"/>
              <a:gd name="connsiteY39" fmla="*/ 176981 h 285136"/>
              <a:gd name="connsiteX40" fmla="*/ 1966451 w 2556387"/>
              <a:gd name="connsiteY40" fmla="*/ 235974 h 285136"/>
              <a:gd name="connsiteX41" fmla="*/ 2025445 w 2556387"/>
              <a:gd name="connsiteY41" fmla="*/ 255639 h 285136"/>
              <a:gd name="connsiteX42" fmla="*/ 2163097 w 2556387"/>
              <a:gd name="connsiteY42" fmla="*/ 245807 h 285136"/>
              <a:gd name="connsiteX43" fmla="*/ 2192593 w 2556387"/>
              <a:gd name="connsiteY43" fmla="*/ 235974 h 285136"/>
              <a:gd name="connsiteX44" fmla="*/ 2222090 w 2556387"/>
              <a:gd name="connsiteY44" fmla="*/ 206478 h 285136"/>
              <a:gd name="connsiteX45" fmla="*/ 2251587 w 2556387"/>
              <a:gd name="connsiteY45" fmla="*/ 186813 h 285136"/>
              <a:gd name="connsiteX46" fmla="*/ 2300748 w 2556387"/>
              <a:gd name="connsiteY46" fmla="*/ 88490 h 285136"/>
              <a:gd name="connsiteX47" fmla="*/ 2359742 w 2556387"/>
              <a:gd name="connsiteY47" fmla="*/ 68826 h 285136"/>
              <a:gd name="connsiteX48" fmla="*/ 2448232 w 2556387"/>
              <a:gd name="connsiteY48" fmla="*/ 78658 h 285136"/>
              <a:gd name="connsiteX49" fmla="*/ 2477729 w 2556387"/>
              <a:gd name="connsiteY49" fmla="*/ 98323 h 285136"/>
              <a:gd name="connsiteX50" fmla="*/ 2507226 w 2556387"/>
              <a:gd name="connsiteY50" fmla="*/ 108155 h 285136"/>
              <a:gd name="connsiteX51" fmla="*/ 2526890 w 2556387"/>
              <a:gd name="connsiteY51" fmla="*/ 137652 h 285136"/>
              <a:gd name="connsiteX52" fmla="*/ 2556387 w 2556387"/>
              <a:gd name="connsiteY52" fmla="*/ 147484 h 2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56387" h="285136">
                <a:moveTo>
                  <a:pt x="0" y="98323"/>
                </a:moveTo>
                <a:cubicBezTo>
                  <a:pt x="16387" y="101600"/>
                  <a:pt x="32579" y="110228"/>
                  <a:pt x="49161" y="108155"/>
                </a:cubicBezTo>
                <a:cubicBezTo>
                  <a:pt x="60887" y="106689"/>
                  <a:pt x="68089" y="93775"/>
                  <a:pt x="78658" y="88490"/>
                </a:cubicBezTo>
                <a:cubicBezTo>
                  <a:pt x="87928" y="83855"/>
                  <a:pt x="98323" y="81935"/>
                  <a:pt x="108155" y="78658"/>
                </a:cubicBezTo>
                <a:cubicBezTo>
                  <a:pt x="192680" y="22308"/>
                  <a:pt x="85739" y="89865"/>
                  <a:pt x="167148" y="49161"/>
                </a:cubicBezTo>
                <a:cubicBezTo>
                  <a:pt x="177717" y="43876"/>
                  <a:pt x="185847" y="34296"/>
                  <a:pt x="196645" y="29497"/>
                </a:cubicBezTo>
                <a:cubicBezTo>
                  <a:pt x="215587" y="21078"/>
                  <a:pt x="235974" y="16387"/>
                  <a:pt x="255639" y="9832"/>
                </a:cubicBezTo>
                <a:lnTo>
                  <a:pt x="285135" y="0"/>
                </a:lnTo>
                <a:cubicBezTo>
                  <a:pt x="334296" y="3277"/>
                  <a:pt x="384019" y="1732"/>
                  <a:pt x="432619" y="9832"/>
                </a:cubicBezTo>
                <a:cubicBezTo>
                  <a:pt x="444275" y="11775"/>
                  <a:pt x="455853" y="19476"/>
                  <a:pt x="462116" y="29497"/>
                </a:cubicBezTo>
                <a:cubicBezTo>
                  <a:pt x="473102" y="47074"/>
                  <a:pt x="470282" y="71243"/>
                  <a:pt x="481780" y="88490"/>
                </a:cubicBezTo>
                <a:cubicBezTo>
                  <a:pt x="494890" y="108155"/>
                  <a:pt x="513635" y="125063"/>
                  <a:pt x="521109" y="147484"/>
                </a:cubicBezTo>
                <a:cubicBezTo>
                  <a:pt x="524387" y="157316"/>
                  <a:pt x="525909" y="167921"/>
                  <a:pt x="530942" y="176981"/>
                </a:cubicBezTo>
                <a:cubicBezTo>
                  <a:pt x="542420" y="197640"/>
                  <a:pt x="550607" y="222864"/>
                  <a:pt x="570271" y="235974"/>
                </a:cubicBezTo>
                <a:cubicBezTo>
                  <a:pt x="637888" y="281052"/>
                  <a:pt x="606843" y="267829"/>
                  <a:pt x="658761" y="285136"/>
                </a:cubicBezTo>
                <a:cubicBezTo>
                  <a:pt x="688258" y="281858"/>
                  <a:pt x="718459" y="282501"/>
                  <a:pt x="747251" y="275303"/>
                </a:cubicBezTo>
                <a:cubicBezTo>
                  <a:pt x="778105" y="267589"/>
                  <a:pt x="779384" y="251326"/>
                  <a:pt x="786580" y="226142"/>
                </a:cubicBezTo>
                <a:cubicBezTo>
                  <a:pt x="790292" y="213149"/>
                  <a:pt x="793481" y="200004"/>
                  <a:pt x="796413" y="186813"/>
                </a:cubicBezTo>
                <a:cubicBezTo>
                  <a:pt x="800038" y="170499"/>
                  <a:pt x="801848" y="153775"/>
                  <a:pt x="806245" y="137652"/>
                </a:cubicBezTo>
                <a:cubicBezTo>
                  <a:pt x="811699" y="117654"/>
                  <a:pt x="814411" y="95905"/>
                  <a:pt x="825909" y="78658"/>
                </a:cubicBezTo>
                <a:cubicBezTo>
                  <a:pt x="859059" y="28934"/>
                  <a:pt x="827579" y="63074"/>
                  <a:pt x="875071" y="39329"/>
                </a:cubicBezTo>
                <a:cubicBezTo>
                  <a:pt x="885640" y="34044"/>
                  <a:pt x="893770" y="24464"/>
                  <a:pt x="904568" y="19665"/>
                </a:cubicBezTo>
                <a:cubicBezTo>
                  <a:pt x="923510" y="11247"/>
                  <a:pt x="963561" y="0"/>
                  <a:pt x="963561" y="0"/>
                </a:cubicBezTo>
                <a:cubicBezTo>
                  <a:pt x="1016000" y="3277"/>
                  <a:pt x="1069643" y="-1812"/>
                  <a:pt x="1120877" y="9832"/>
                </a:cubicBezTo>
                <a:cubicBezTo>
                  <a:pt x="1143923" y="15070"/>
                  <a:pt x="1179871" y="49161"/>
                  <a:pt x="1179871" y="49161"/>
                </a:cubicBezTo>
                <a:cubicBezTo>
                  <a:pt x="1186426" y="58993"/>
                  <a:pt x="1194250" y="68089"/>
                  <a:pt x="1199535" y="78658"/>
                </a:cubicBezTo>
                <a:cubicBezTo>
                  <a:pt x="1204170" y="87928"/>
                  <a:pt x="1204335" y="99095"/>
                  <a:pt x="1209368" y="108155"/>
                </a:cubicBezTo>
                <a:cubicBezTo>
                  <a:pt x="1220846" y="128815"/>
                  <a:pt x="1235587" y="147484"/>
                  <a:pt x="1248697" y="167149"/>
                </a:cubicBezTo>
                <a:cubicBezTo>
                  <a:pt x="1248698" y="167150"/>
                  <a:pt x="1288025" y="226142"/>
                  <a:pt x="1288026" y="226142"/>
                </a:cubicBezTo>
                <a:cubicBezTo>
                  <a:pt x="1362873" y="251092"/>
                  <a:pt x="1326693" y="241742"/>
                  <a:pt x="1396180" y="255639"/>
                </a:cubicBezTo>
                <a:cubicBezTo>
                  <a:pt x="1432232" y="252362"/>
                  <a:pt x="1471531" y="261116"/>
                  <a:pt x="1504335" y="245807"/>
                </a:cubicBezTo>
                <a:cubicBezTo>
                  <a:pt x="1525752" y="235813"/>
                  <a:pt x="1530554" y="206478"/>
                  <a:pt x="1543664" y="186813"/>
                </a:cubicBezTo>
                <a:lnTo>
                  <a:pt x="1563329" y="157316"/>
                </a:lnTo>
                <a:cubicBezTo>
                  <a:pt x="1599188" y="49738"/>
                  <a:pt x="1541996" y="212691"/>
                  <a:pt x="1592826" y="98323"/>
                </a:cubicBezTo>
                <a:cubicBezTo>
                  <a:pt x="1601245" y="79381"/>
                  <a:pt x="1595243" y="50827"/>
                  <a:pt x="1612490" y="39329"/>
                </a:cubicBezTo>
                <a:lnTo>
                  <a:pt x="1671484" y="0"/>
                </a:lnTo>
                <a:cubicBezTo>
                  <a:pt x="1723923" y="3277"/>
                  <a:pt x="1777566" y="-1812"/>
                  <a:pt x="1828800" y="9832"/>
                </a:cubicBezTo>
                <a:cubicBezTo>
                  <a:pt x="1859238" y="16750"/>
                  <a:pt x="1894689" y="56057"/>
                  <a:pt x="1917290" y="78658"/>
                </a:cubicBezTo>
                <a:cubicBezTo>
                  <a:pt x="1923845" y="98323"/>
                  <a:pt x="1931928" y="117542"/>
                  <a:pt x="1936955" y="137652"/>
                </a:cubicBezTo>
                <a:cubicBezTo>
                  <a:pt x="1940232" y="150762"/>
                  <a:pt x="1942904" y="164038"/>
                  <a:pt x="1946787" y="176981"/>
                </a:cubicBezTo>
                <a:cubicBezTo>
                  <a:pt x="1952743" y="196835"/>
                  <a:pt x="1946787" y="229419"/>
                  <a:pt x="1966451" y="235974"/>
                </a:cubicBezTo>
                <a:lnTo>
                  <a:pt x="2025445" y="255639"/>
                </a:lnTo>
                <a:cubicBezTo>
                  <a:pt x="2071329" y="252362"/>
                  <a:pt x="2117411" y="251182"/>
                  <a:pt x="2163097" y="245807"/>
                </a:cubicBezTo>
                <a:cubicBezTo>
                  <a:pt x="2173390" y="244596"/>
                  <a:pt x="2183970" y="241723"/>
                  <a:pt x="2192593" y="235974"/>
                </a:cubicBezTo>
                <a:cubicBezTo>
                  <a:pt x="2204162" y="228261"/>
                  <a:pt x="2211408" y="215380"/>
                  <a:pt x="2222090" y="206478"/>
                </a:cubicBezTo>
                <a:cubicBezTo>
                  <a:pt x="2231168" y="198913"/>
                  <a:pt x="2241755" y="193368"/>
                  <a:pt x="2251587" y="186813"/>
                </a:cubicBezTo>
                <a:cubicBezTo>
                  <a:pt x="2258632" y="158631"/>
                  <a:pt x="2268822" y="99132"/>
                  <a:pt x="2300748" y="88490"/>
                </a:cubicBezTo>
                <a:lnTo>
                  <a:pt x="2359742" y="68826"/>
                </a:lnTo>
                <a:cubicBezTo>
                  <a:pt x="2389239" y="72103"/>
                  <a:pt x="2419440" y="71460"/>
                  <a:pt x="2448232" y="78658"/>
                </a:cubicBezTo>
                <a:cubicBezTo>
                  <a:pt x="2459696" y="81524"/>
                  <a:pt x="2467160" y="93038"/>
                  <a:pt x="2477729" y="98323"/>
                </a:cubicBezTo>
                <a:cubicBezTo>
                  <a:pt x="2486999" y="102958"/>
                  <a:pt x="2497394" y="104878"/>
                  <a:pt x="2507226" y="108155"/>
                </a:cubicBezTo>
                <a:cubicBezTo>
                  <a:pt x="2513781" y="117987"/>
                  <a:pt x="2517663" y="130270"/>
                  <a:pt x="2526890" y="137652"/>
                </a:cubicBezTo>
                <a:cubicBezTo>
                  <a:pt x="2534983" y="144126"/>
                  <a:pt x="2556387" y="147484"/>
                  <a:pt x="2556387" y="1474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9240BA-34F0-446C-BB48-7F0371F3DB36}"/>
              </a:ext>
            </a:extLst>
          </p:cNvPr>
          <p:cNvSpPr/>
          <p:nvPr/>
        </p:nvSpPr>
        <p:spPr>
          <a:xfrm>
            <a:off x="9752371" y="3203313"/>
            <a:ext cx="229829" cy="262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D693AB-B606-49C9-A01F-781C41DB73FF}"/>
              </a:ext>
            </a:extLst>
          </p:cNvPr>
          <p:cNvSpPr txBox="1"/>
          <p:nvPr/>
        </p:nvSpPr>
        <p:spPr>
          <a:xfrm>
            <a:off x="7800512" y="2920182"/>
            <a:ext cx="176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Pressure Wave</a:t>
            </a:r>
          </a:p>
        </p:txBody>
      </p:sp>
    </p:spTree>
    <p:extLst>
      <p:ext uri="{BB962C8B-B14F-4D97-AF65-F5344CB8AC3E}">
        <p14:creationId xmlns:p14="http://schemas.microsoft.com/office/powerpoint/2010/main" val="34664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E0DB-5EC8-4DAC-9A9A-5CE1866F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to FW-H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B2166-E052-4D1D-AF03-37E4E17032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Transform from fixed coordinates </a:t>
                </a:r>
                <a:r>
                  <a:rPr lang="en-US" sz="2400" b="1" dirty="0"/>
                  <a:t>y </a:t>
                </a:r>
                <a:r>
                  <a:rPr lang="en-US" sz="2400" dirty="0"/>
                  <a:t>to moving coordinates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endParaRPr lang="en-US" sz="2400" b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Transform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 to g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This gives,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B2166-E052-4D1D-AF03-37E4E17032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63945-FEF3-45D6-833B-FD38F830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2E5002-EE10-4103-93A2-2F4C4EF8D1A2}"/>
                  </a:ext>
                </a:extLst>
              </p:cNvPr>
              <p:cNvSpPr txBox="1"/>
              <p:nvPr/>
            </p:nvSpPr>
            <p:spPr>
              <a:xfrm>
                <a:off x="3940057" y="2049332"/>
                <a:ext cx="4420890" cy="645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sub>
                            <m:sup/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g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2E5002-EE10-4103-93A2-2F4C4EF8D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57" y="2049332"/>
                <a:ext cx="4420890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75555F6-1746-4D9F-971C-9728741A3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680" y="3350794"/>
            <a:ext cx="2656635" cy="589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58836-2902-49A7-84ED-78C524ABA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604" y="3957037"/>
            <a:ext cx="4278785" cy="7069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8694E91-304E-4261-ADA2-6913E90C5793}"/>
              </a:ext>
            </a:extLst>
          </p:cNvPr>
          <p:cNvGrpSpPr/>
          <p:nvPr/>
        </p:nvGrpSpPr>
        <p:grpSpPr>
          <a:xfrm>
            <a:off x="1311537" y="5123141"/>
            <a:ext cx="10633541" cy="778532"/>
            <a:chOff x="1311537" y="5033132"/>
            <a:chExt cx="10633541" cy="7785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759A01-8451-4140-B29A-AD61A6A3B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46797"/>
            <a:stretch/>
          </p:blipFill>
          <p:spPr>
            <a:xfrm>
              <a:off x="1311537" y="5064593"/>
              <a:ext cx="6668957" cy="7046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2BA5E6-1640-4738-89F0-56453A858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89" t="46797" b="-5578"/>
            <a:stretch/>
          </p:blipFill>
          <p:spPr>
            <a:xfrm>
              <a:off x="5615492" y="5033132"/>
              <a:ext cx="6329586" cy="77853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9549F5-8207-4945-8CB8-80A338D9F89C}"/>
              </a:ext>
            </a:extLst>
          </p:cNvPr>
          <p:cNvGrpSpPr/>
          <p:nvPr/>
        </p:nvGrpSpPr>
        <p:grpSpPr>
          <a:xfrm>
            <a:off x="7521677" y="3287784"/>
            <a:ext cx="3719409" cy="1168192"/>
            <a:chOff x="7521677" y="3287784"/>
            <a:chExt cx="3719409" cy="116819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C6AD14-037E-4EEF-A383-6EBC1D90C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5389" y="3429000"/>
              <a:ext cx="1230850" cy="690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719E599-898C-4CC9-AFC9-CC26F7443B4F}"/>
                </a:ext>
              </a:extLst>
            </p:cNvPr>
            <p:cNvSpPr/>
            <p:nvPr/>
          </p:nvSpPr>
          <p:spPr>
            <a:xfrm>
              <a:off x="7521677" y="4119715"/>
              <a:ext cx="713712" cy="3362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AAAC4-83E6-4306-B9EC-B77811A370E1}"/>
                </a:ext>
              </a:extLst>
            </p:cNvPr>
            <p:cNvSpPr txBox="1"/>
            <p:nvPr/>
          </p:nvSpPr>
          <p:spPr>
            <a:xfrm>
              <a:off x="9466239" y="3287784"/>
              <a:ext cx="17748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Doppler Factor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6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0A44-E127-4245-9B73-B4B815E8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to FW-H Equation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374E8E-9670-421A-87F4-6A9BB9716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315" y="2395120"/>
            <a:ext cx="2410203" cy="4487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1C244-FD98-4C39-8E18-B3824830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46DD-4184-4070-8462-06334218A77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38747-CA69-48B9-8A57-BF3988D74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26" y="1693769"/>
            <a:ext cx="4739304" cy="605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3D70B-F453-4FDD-AD91-4E1D35FF6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315" y="2963898"/>
            <a:ext cx="2460868" cy="383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0CBDBE-F862-4D6E-921A-2EB4F35E5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737" y="3796894"/>
            <a:ext cx="3932494" cy="762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5DC61-22DC-4363-87C2-72EB3FDAD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737" y="4596130"/>
            <a:ext cx="3649903" cy="736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020C53-54FA-44E1-B1F3-09F37C516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737" y="5511927"/>
            <a:ext cx="3574599" cy="632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1ECBAA-A35D-4A3C-BF4F-36318F38F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223" y="5221158"/>
            <a:ext cx="4587239" cy="868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ACA308-1572-4A1C-9427-1C8ECA05E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670" y="1484736"/>
            <a:ext cx="4896954" cy="3404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F0C55-986D-4863-935D-EB8B016E2F9E}"/>
              </a:ext>
            </a:extLst>
          </p:cNvPr>
          <p:cNvSpPr txBox="1"/>
          <p:nvPr/>
        </p:nvSpPr>
        <p:spPr>
          <a:xfrm>
            <a:off x="6387350" y="4889285"/>
            <a:ext cx="335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Thickness acoustic pressure,</a:t>
            </a:r>
          </a:p>
        </p:txBody>
      </p:sp>
    </p:spTree>
    <p:extLst>
      <p:ext uri="{BB962C8B-B14F-4D97-AF65-F5344CB8AC3E}">
        <p14:creationId xmlns:p14="http://schemas.microsoft.com/office/powerpoint/2010/main" val="23303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14519</TotalTime>
  <Words>1979</Words>
  <Application>Microsoft Office PowerPoint</Application>
  <PresentationFormat>Widescreen</PresentationFormat>
  <Paragraphs>489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Long Duration Aeroacoustic Simulation</vt:lpstr>
      <vt:lpstr>Outline</vt:lpstr>
      <vt:lpstr>Introduction</vt:lpstr>
      <vt:lpstr>Ffowcs Williams – Hawkings Equation</vt:lpstr>
      <vt:lpstr>Ffowcs Williams – Hawkings Equation</vt:lpstr>
      <vt:lpstr>Ffowcs Williams – Hawkings Equation</vt:lpstr>
      <vt:lpstr>Solution to FW-H Equation</vt:lpstr>
      <vt:lpstr>Solution to FW-H Equation</vt:lpstr>
      <vt:lpstr>Solution to FW-H Equation</vt:lpstr>
      <vt:lpstr>Farassat’s Formulation 1</vt:lpstr>
      <vt:lpstr>Farassat’s Formulation 1</vt:lpstr>
      <vt:lpstr>Farassat’s Formulation 1A</vt:lpstr>
      <vt:lpstr>Farassat’s Formulation 1A</vt:lpstr>
      <vt:lpstr>Computational Aeroacoustics</vt:lpstr>
      <vt:lpstr>ACUM8</vt:lpstr>
      <vt:lpstr>Forward in Time Approach</vt:lpstr>
      <vt:lpstr>Observer-Source Time Mapping – Double Loop</vt:lpstr>
      <vt:lpstr>Long Duration Computations</vt:lpstr>
      <vt:lpstr>Binning Approach for Time Mapping</vt:lpstr>
      <vt:lpstr>Binning Approach – Problem</vt:lpstr>
      <vt:lpstr>Modified Binning Approach</vt:lpstr>
      <vt:lpstr>Project Goals</vt:lpstr>
      <vt:lpstr>ACUM-3</vt:lpstr>
      <vt:lpstr>Algorithm</vt:lpstr>
      <vt:lpstr>Modifications to CFD</vt:lpstr>
      <vt:lpstr>Mesh Generation</vt:lpstr>
      <vt:lpstr>Blade Mesh (Finer)</vt:lpstr>
      <vt:lpstr>Solution to Periodic Propeller Case</vt:lpstr>
      <vt:lpstr>Validation of ACUM - 3</vt:lpstr>
      <vt:lpstr>Non-Periodic Cases</vt:lpstr>
      <vt:lpstr>Inclusion of Urban Environment</vt:lpstr>
      <vt:lpstr>Timeline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CFD and Aeroacoustic Analysis of  Wingtip-Mounted Propellers</dc:title>
  <dc:creator>Dilhara Jayasundara</dc:creator>
  <cp:lastModifiedBy>Dilhara Jayasundara</cp:lastModifiedBy>
  <cp:revision>136</cp:revision>
  <dcterms:created xsi:type="dcterms:W3CDTF">2020-09-05T19:23:46Z</dcterms:created>
  <dcterms:modified xsi:type="dcterms:W3CDTF">2020-10-01T16:31:49Z</dcterms:modified>
</cp:coreProperties>
</file>